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68" r:id="rId5"/>
    <p:sldId id="267" r:id="rId6"/>
    <p:sldId id="271" r:id="rId7"/>
    <p:sldId id="276" r:id="rId8"/>
    <p:sldId id="277" r:id="rId9"/>
    <p:sldId id="278" r:id="rId10"/>
    <p:sldId id="279" r:id="rId11"/>
    <p:sldId id="264" r:id="rId12"/>
    <p:sldId id="281" r:id="rId13"/>
    <p:sldId id="282" r:id="rId14"/>
    <p:sldId id="280" r:id="rId15"/>
    <p:sldId id="275" r:id="rId16"/>
    <p:sldId id="272" r:id="rId17"/>
    <p:sldId id="273" r:id="rId18"/>
    <p:sldId id="283" r:id="rId19"/>
  </p:sldIdLst>
  <p:sldSz cx="18288000" cy="10287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Public Sans" panose="020B0604020202020204" charset="0"/>
      <p:regular r:id="rId24"/>
    </p:embeddedFont>
    <p:embeddedFont>
      <p:font typeface="Public Sans Medium" panose="020B0604020202020204" charset="0"/>
      <p:regular r:id="rId25"/>
    </p:embeddedFont>
    <p:embeddedFont>
      <p:font typeface="Public Sans Thin" panose="020B0604020202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0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D16096-589C-4F75-8477-620265C6AF46}" v="116" dt="2023-10-24T19:09:05.0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50" autoAdjust="0"/>
  </p:normalViewPr>
  <p:slideViewPr>
    <p:cSldViewPr>
      <p:cViewPr>
        <p:scale>
          <a:sx n="67" d="100"/>
          <a:sy n="67" d="100"/>
        </p:scale>
        <p:origin x="1000" y="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 Jo Alisch" userId="S::ea010091@fh-muenster.de::b7daf5f1-64b0-4a63-aad1-b34380811a17" providerId="AD" clId="Web-{47D16096-589C-4F75-8477-620265C6AF46}"/>
    <pc:docChg chg="modSld">
      <pc:chgData name="Ed Jo Alisch" userId="S::ea010091@fh-muenster.de::b7daf5f1-64b0-4a63-aad1-b34380811a17" providerId="AD" clId="Web-{47D16096-589C-4F75-8477-620265C6AF46}" dt="2023-10-24T19:09:05.019" v="93" actId="14100"/>
      <pc:docMkLst>
        <pc:docMk/>
      </pc:docMkLst>
      <pc:sldChg chg="addSp delSp modSp">
        <pc:chgData name="Ed Jo Alisch" userId="S::ea010091@fh-muenster.de::b7daf5f1-64b0-4a63-aad1-b34380811a17" providerId="AD" clId="Web-{47D16096-589C-4F75-8477-620265C6AF46}" dt="2023-10-24T19:09:05.019" v="93" actId="14100"/>
        <pc:sldMkLst>
          <pc:docMk/>
          <pc:sldMk cId="829142003" sldId="275"/>
        </pc:sldMkLst>
        <pc:spChg chg="add mod">
          <ac:chgData name="Ed Jo Alisch" userId="S::ea010091@fh-muenster.de::b7daf5f1-64b0-4a63-aad1-b34380811a17" providerId="AD" clId="Web-{47D16096-589C-4F75-8477-620265C6AF46}" dt="2023-10-24T19:02:51.337" v="65" actId="20577"/>
          <ac:spMkLst>
            <pc:docMk/>
            <pc:sldMk cId="829142003" sldId="275"/>
            <ac:spMk id="20" creationId="{348F28D9-37F1-CD63-931F-6E4726A0719B}"/>
          </ac:spMkLst>
        </pc:spChg>
        <pc:spChg chg="add mod">
          <ac:chgData name="Ed Jo Alisch" userId="S::ea010091@fh-muenster.de::b7daf5f1-64b0-4a63-aad1-b34380811a17" providerId="AD" clId="Web-{47D16096-589C-4F75-8477-620265C6AF46}" dt="2023-10-24T19:03:26.574" v="75" actId="1076"/>
          <ac:spMkLst>
            <pc:docMk/>
            <pc:sldMk cId="829142003" sldId="275"/>
            <ac:spMk id="21" creationId="{D6E518B9-2324-AAF5-7597-9C56869D2115}"/>
          </ac:spMkLst>
        </pc:spChg>
        <pc:spChg chg="add del">
          <ac:chgData name="Ed Jo Alisch" userId="S::ea010091@fh-muenster.de::b7daf5f1-64b0-4a63-aad1-b34380811a17" providerId="AD" clId="Web-{47D16096-589C-4F75-8477-620265C6AF46}" dt="2023-10-24T19:04:09.468" v="81"/>
          <ac:spMkLst>
            <pc:docMk/>
            <pc:sldMk cId="829142003" sldId="275"/>
            <ac:spMk id="22" creationId="{D31B74AF-CBAA-D748-F0BF-A87870F39B0D}"/>
          </ac:spMkLst>
        </pc:spChg>
        <pc:spChg chg="mod">
          <ac:chgData name="Ed Jo Alisch" userId="S::ea010091@fh-muenster.de::b7daf5f1-64b0-4a63-aad1-b34380811a17" providerId="AD" clId="Web-{47D16096-589C-4F75-8477-620265C6AF46}" dt="2023-10-24T19:04:26.938" v="82" actId="1076"/>
          <ac:spMkLst>
            <pc:docMk/>
            <pc:sldMk cId="829142003" sldId="275"/>
            <ac:spMk id="46" creationId="{8204B3AC-5CDE-57F5-1FEF-F7A140598E8D}"/>
          </ac:spMkLst>
        </pc:spChg>
        <pc:grpChg chg="mod">
          <ac:chgData name="Ed Jo Alisch" userId="S::ea010091@fh-muenster.de::b7daf5f1-64b0-4a63-aad1-b34380811a17" providerId="AD" clId="Web-{47D16096-589C-4F75-8477-620265C6AF46}" dt="2023-10-24T19:09:05.019" v="93" actId="14100"/>
          <ac:grpSpMkLst>
            <pc:docMk/>
            <pc:sldMk cId="829142003" sldId="275"/>
            <ac:grpSpMk id="33" creationId="{8B434502-93C3-AF2D-3228-7B76C1B7318B}"/>
          </ac:grpSpMkLst>
        </pc:grpChg>
        <pc:picChg chg="mod">
          <ac:chgData name="Ed Jo Alisch" userId="S::ea010091@fh-muenster.de::b7daf5f1-64b0-4a63-aad1-b34380811a17" providerId="AD" clId="Web-{47D16096-589C-4F75-8477-620265C6AF46}" dt="2023-10-24T19:08:50.658" v="91" actId="14100"/>
          <ac:picMkLst>
            <pc:docMk/>
            <pc:sldMk cId="829142003" sldId="275"/>
            <ac:picMk id="11" creationId="{693DF838-C56A-1006-E223-46704042C7FA}"/>
          </ac:picMkLst>
        </pc:picChg>
      </pc:sldChg>
      <pc:sldChg chg="addSp modSp">
        <pc:chgData name="Ed Jo Alisch" userId="S::ea010091@fh-muenster.de::b7daf5f1-64b0-4a63-aad1-b34380811a17" providerId="AD" clId="Web-{47D16096-589C-4F75-8477-620265C6AF46}" dt="2023-10-24T19:06:21.180" v="89" actId="1076"/>
        <pc:sldMkLst>
          <pc:docMk/>
          <pc:sldMk cId="3558294203" sldId="280"/>
        </pc:sldMkLst>
        <pc:spChg chg="add mod">
          <ac:chgData name="Ed Jo Alisch" userId="S::ea010091@fh-muenster.de::b7daf5f1-64b0-4a63-aad1-b34380811a17" providerId="AD" clId="Web-{47D16096-589C-4F75-8477-620265C6AF46}" dt="2023-10-24T19:06:21.180" v="89" actId="1076"/>
          <ac:spMkLst>
            <pc:docMk/>
            <pc:sldMk cId="3558294203" sldId="280"/>
            <ac:spMk id="3" creationId="{147BCC38-BB27-6628-4428-84C114B48179}"/>
          </ac:spMkLst>
        </pc:spChg>
        <pc:spChg chg="add mod">
          <ac:chgData name="Ed Jo Alisch" userId="S::ea010091@fh-muenster.de::b7daf5f1-64b0-4a63-aad1-b34380811a17" providerId="AD" clId="Web-{47D16096-589C-4F75-8477-620265C6AF46}" dt="2023-10-24T19:05:58.912" v="88" actId="1076"/>
          <ac:spMkLst>
            <pc:docMk/>
            <pc:sldMk cId="3558294203" sldId="280"/>
            <ac:spMk id="8" creationId="{D95D7354-0A60-1FA0-347D-5E35407D7F5E}"/>
          </ac:spMkLst>
        </pc:spChg>
        <pc:spChg chg="mod">
          <ac:chgData name="Ed Jo Alisch" userId="S::ea010091@fh-muenster.de::b7daf5f1-64b0-4a63-aad1-b34380811a17" providerId="AD" clId="Web-{47D16096-589C-4F75-8477-620265C6AF46}" dt="2023-10-24T19:04:03.811" v="79" actId="1076"/>
          <ac:spMkLst>
            <pc:docMk/>
            <pc:sldMk cId="3558294203" sldId="280"/>
            <ac:spMk id="46" creationId="{8204B3AC-5CDE-57F5-1FEF-F7A140598E8D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907013598804442E-2"/>
          <c:y val="1.6388619255911941E-2"/>
          <c:w val="0.95147056164080113"/>
          <c:h val="0.930418964584628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Liter pro Kopf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Sheet1!$A$2:$A$25</c:f>
              <c:strCache>
                <c:ptCount val="24"/>
                <c:pt idx="0">
                  <c:v>1950</c:v>
                </c:pt>
                <c:pt idx="1">
                  <c:v>1960</c:v>
                </c:pt>
                <c:pt idx="2">
                  <c:v>1970</c:v>
                </c:pt>
                <c:pt idx="3">
                  <c:v>1980</c:v>
                </c:pt>
                <c:pt idx="4">
                  <c:v>1990</c:v>
                </c:pt>
                <c:pt idx="5">
                  <c:v>2000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  <c:pt idx="20">
                  <c:v>2019</c:v>
                </c:pt>
                <c:pt idx="21">
                  <c:v>2020</c:v>
                </c:pt>
                <c:pt idx="22">
                  <c:v>2021</c:v>
                </c:pt>
                <c:pt idx="23">
                  <c:v>2022</c:v>
                </c:pt>
              </c:strCache>
            </c:strRef>
          </c:cat>
          <c:val>
            <c:numRef>
              <c:f>Sheet1!$B$2:$B$25</c:f>
              <c:numCache>
                <c:formatCode>#,##0.00</c:formatCode>
                <c:ptCount val="24"/>
                <c:pt idx="0">
                  <c:v>0</c:v>
                </c:pt>
                <c:pt idx="1">
                  <c:v>94.7</c:v>
                </c:pt>
                <c:pt idx="2">
                  <c:v>141.1</c:v>
                </c:pt>
                <c:pt idx="3">
                  <c:v>145.9</c:v>
                </c:pt>
                <c:pt idx="4">
                  <c:v>142.69999999999999</c:v>
                </c:pt>
                <c:pt idx="5">
                  <c:v>125.6</c:v>
                </c:pt>
                <c:pt idx="6">
                  <c:v>115.3</c:v>
                </c:pt>
                <c:pt idx="7" formatCode="#,##0">
                  <c:v>116</c:v>
                </c:pt>
                <c:pt idx="8">
                  <c:v>111.8</c:v>
                </c:pt>
                <c:pt idx="9">
                  <c:v>111.1</c:v>
                </c:pt>
                <c:pt idx="10">
                  <c:v>109.6</c:v>
                </c:pt>
                <c:pt idx="11">
                  <c:v>107.4</c:v>
                </c:pt>
                <c:pt idx="12">
                  <c:v>109.3</c:v>
                </c:pt>
                <c:pt idx="13">
                  <c:v>107.6</c:v>
                </c:pt>
                <c:pt idx="14">
                  <c:v>106.6</c:v>
                </c:pt>
                <c:pt idx="15">
                  <c:v>103.5</c:v>
                </c:pt>
                <c:pt idx="16">
                  <c:v>102.9</c:v>
                </c:pt>
                <c:pt idx="17">
                  <c:v>100.7</c:v>
                </c:pt>
                <c:pt idx="18" formatCode="#,##0">
                  <c:v>98</c:v>
                </c:pt>
                <c:pt idx="19" formatCode="#,##0">
                  <c:v>99</c:v>
                </c:pt>
                <c:pt idx="20">
                  <c:v>96.8</c:v>
                </c:pt>
                <c:pt idx="21">
                  <c:v>92.4</c:v>
                </c:pt>
                <c:pt idx="22">
                  <c:v>89.4</c:v>
                </c:pt>
                <c:pt idx="23">
                  <c:v>91.8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B9-C944-B66E-B63E554B3C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3100368"/>
        <c:axId val="522311808"/>
      </c:lineChart>
      <c:catAx>
        <c:axId val="55310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22311808"/>
        <c:crosses val="autoZero"/>
        <c:auto val="1"/>
        <c:lblAlgn val="ctr"/>
        <c:lblOffset val="100"/>
        <c:noMultiLvlLbl val="0"/>
      </c:catAx>
      <c:valAx>
        <c:axId val="522311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3100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Liter pro Kopf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Sheet1!$B$2:$B$11</c:f>
              <c:numCache>
                <c:formatCode>#,##0.00</c:formatCode>
                <c:ptCount val="10"/>
                <c:pt idx="1">
                  <c:v>2.95</c:v>
                </c:pt>
                <c:pt idx="2">
                  <c:v>3.22</c:v>
                </c:pt>
                <c:pt idx="3">
                  <c:v>3.49</c:v>
                </c:pt>
                <c:pt idx="4" formatCode="#,##0">
                  <c:v>3.76</c:v>
                </c:pt>
                <c:pt idx="5" formatCode="#,##0">
                  <c:v>4.01</c:v>
                </c:pt>
                <c:pt idx="6">
                  <c:v>4.24</c:v>
                </c:pt>
                <c:pt idx="7">
                  <c:v>4.3099999999999996</c:v>
                </c:pt>
                <c:pt idx="8">
                  <c:v>4.25</c:v>
                </c:pt>
                <c:pt idx="9">
                  <c:v>4.6900000000000004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7A8-2445-8BE6-611498026E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3100368"/>
        <c:axId val="522311808"/>
      </c:lineChart>
      <c:catAx>
        <c:axId val="55310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22311808"/>
        <c:crosses val="autoZero"/>
        <c:auto val="1"/>
        <c:lblAlgn val="ctr"/>
        <c:lblOffset val="100"/>
        <c:noMultiLvlLbl val="0"/>
      </c:catAx>
      <c:valAx>
        <c:axId val="522311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3100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Liter pro Kopf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Sheet1!$A$2:$A$25</c:f>
              <c:strCache>
                <c:ptCount val="24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2009*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  <c:pt idx="20">
                  <c:v>2019</c:v>
                </c:pt>
                <c:pt idx="21">
                  <c:v>2020</c:v>
                </c:pt>
                <c:pt idx="22">
                  <c:v>2021</c:v>
                </c:pt>
                <c:pt idx="23">
                  <c:v>2022</c:v>
                </c:pt>
              </c:strCache>
            </c:strRef>
          </c:cat>
          <c:val>
            <c:numRef>
              <c:f>Sheet1!$B$2:$B$25</c:f>
              <c:numCache>
                <c:formatCode>#,##0.00</c:formatCode>
                <c:ptCount val="24"/>
                <c:pt idx="0">
                  <c:v>1429.53</c:v>
                </c:pt>
                <c:pt idx="1">
                  <c:v>1895.11</c:v>
                </c:pt>
                <c:pt idx="2">
                  <c:v>2253.73</c:v>
                </c:pt>
                <c:pt idx="3" formatCode="#,##0">
                  <c:v>2921</c:v>
                </c:pt>
                <c:pt idx="4">
                  <c:v>2752.25</c:v>
                </c:pt>
                <c:pt idx="5">
                  <c:v>2585.9499999999998</c:v>
                </c:pt>
                <c:pt idx="6">
                  <c:v>2985.45</c:v>
                </c:pt>
                <c:pt idx="7">
                  <c:v>3515.33</c:v>
                </c:pt>
                <c:pt idx="8">
                  <c:v>4154.97</c:v>
                </c:pt>
                <c:pt idx="9">
                  <c:v>4200.21</c:v>
                </c:pt>
                <c:pt idx="10">
                  <c:v>4075.2</c:v>
                </c:pt>
                <c:pt idx="11">
                  <c:v>3967.72</c:v>
                </c:pt>
                <c:pt idx="12">
                  <c:v>3836.19</c:v>
                </c:pt>
                <c:pt idx="13">
                  <c:v>4315.45</c:v>
                </c:pt>
                <c:pt idx="14">
                  <c:v>4236.57</c:v>
                </c:pt>
                <c:pt idx="15">
                  <c:v>4147.6099999999997</c:v>
                </c:pt>
                <c:pt idx="16">
                  <c:v>4032.26</c:v>
                </c:pt>
                <c:pt idx="17">
                  <c:v>4010.88</c:v>
                </c:pt>
                <c:pt idx="18">
                  <c:v>3966.9</c:v>
                </c:pt>
                <c:pt idx="19">
                  <c:v>4438.7</c:v>
                </c:pt>
                <c:pt idx="20">
                  <c:v>4502.32</c:v>
                </c:pt>
                <c:pt idx="21">
                  <c:v>4376.16</c:v>
                </c:pt>
                <c:pt idx="22">
                  <c:v>4415.18</c:v>
                </c:pt>
                <c:pt idx="23">
                  <c:v>4435.97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7BD-2248-A3B2-4AFDA80F8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3100368"/>
        <c:axId val="522311808"/>
      </c:lineChart>
      <c:catAx>
        <c:axId val="55310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22311808"/>
        <c:crosses val="autoZero"/>
        <c:auto val="1"/>
        <c:lblAlgn val="ctr"/>
        <c:lblOffset val="100"/>
        <c:noMultiLvlLbl val="0"/>
      </c:catAx>
      <c:valAx>
        <c:axId val="522311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3100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2923A-CD1F-244B-8CC2-884D76AF070D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1C8D50E-F540-B14A-BA8D-D2772700E7CC}">
      <dgm:prSet phldrT="[Text]" custT="1"/>
      <dgm:spPr>
        <a:noFill/>
        <a:ln w="95250">
          <a:solidFill>
            <a:schemeClr val="bg1"/>
          </a:solidFill>
        </a:ln>
      </dgm:spPr>
      <dgm:t>
        <a:bodyPr/>
        <a:lstStyle/>
        <a:p>
          <a:r>
            <a:rPr lang="en-GB" sz="5400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PESTEL Analyse</a:t>
          </a:r>
        </a:p>
      </dgm:t>
    </dgm:pt>
    <dgm:pt modelId="{6C83DBDC-2D10-144D-911F-FA238567BF9D}" type="parTrans" cxnId="{C683D7A4-FE70-E54E-A8E2-F21FAC805589}">
      <dgm:prSet/>
      <dgm:spPr/>
      <dgm:t>
        <a:bodyPr/>
        <a:lstStyle/>
        <a:p>
          <a:endParaRPr lang="en-GB"/>
        </a:p>
      </dgm:t>
    </dgm:pt>
    <dgm:pt modelId="{B779C9A0-512D-9348-9DF6-DEEDC3F652C4}" type="sibTrans" cxnId="{C683D7A4-FE70-E54E-A8E2-F21FAC805589}">
      <dgm:prSet/>
      <dgm:spPr>
        <a:ln>
          <a:solidFill>
            <a:schemeClr val="bg1"/>
          </a:solidFill>
        </a:ln>
      </dgm:spPr>
      <dgm:t>
        <a:bodyPr/>
        <a:lstStyle/>
        <a:p>
          <a:endParaRPr lang="en-GB"/>
        </a:p>
      </dgm:t>
    </dgm:pt>
    <dgm:pt modelId="{C4733996-AC0F-324F-B671-44FEEDCCD9C3}">
      <dgm:prSet phldrT="[Text]" custT="1"/>
      <dgm:spPr>
        <a:noFill/>
        <a:ln w="95250">
          <a:solidFill>
            <a:schemeClr val="bg1"/>
          </a:solidFill>
        </a:ln>
      </dgm:spPr>
      <dgm:t>
        <a:bodyPr/>
        <a:lstStyle/>
        <a:p>
          <a:r>
            <a:rPr lang="en-GB" sz="5400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Boston</a:t>
          </a:r>
          <a:r>
            <a:rPr lang="en-GB" sz="4389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 </a:t>
          </a:r>
          <a:r>
            <a:rPr lang="en-GB" sz="5400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Portfolio Analyse</a:t>
          </a:r>
          <a:endParaRPr lang="en-GB" sz="4389" kern="1200" dirty="0">
            <a:solidFill>
              <a:srgbClr val="FFFFFF"/>
            </a:solidFill>
            <a:latin typeface="Public Sans Medium"/>
            <a:ea typeface="+mn-ea"/>
            <a:cs typeface="+mn-cs"/>
          </a:endParaRPr>
        </a:p>
      </dgm:t>
    </dgm:pt>
    <dgm:pt modelId="{379BB8BA-B037-FF47-AA7F-B4A9337DEF35}" type="parTrans" cxnId="{4C8BE98C-B4B0-FC45-83A4-6820C1D5C153}">
      <dgm:prSet/>
      <dgm:spPr/>
      <dgm:t>
        <a:bodyPr/>
        <a:lstStyle/>
        <a:p>
          <a:endParaRPr lang="en-GB"/>
        </a:p>
      </dgm:t>
    </dgm:pt>
    <dgm:pt modelId="{2A2B25F5-1F44-BA44-94AF-FCE1AB1F1AC0}" type="sibTrans" cxnId="{4C8BE98C-B4B0-FC45-83A4-6820C1D5C153}">
      <dgm:prSet/>
      <dgm:spPr/>
      <dgm:t>
        <a:bodyPr/>
        <a:lstStyle/>
        <a:p>
          <a:endParaRPr lang="en-GB"/>
        </a:p>
      </dgm:t>
    </dgm:pt>
    <dgm:pt modelId="{654D3582-8979-024B-9858-CF205945F295}">
      <dgm:prSet phldrT="[Text]" custT="1"/>
      <dgm:spPr>
        <a:noFill/>
        <a:ln w="95250">
          <a:solidFill>
            <a:schemeClr val="bg1"/>
          </a:solidFill>
        </a:ln>
      </dgm:spPr>
      <dgm:t>
        <a:bodyPr/>
        <a:lstStyle/>
        <a:p>
          <a:r>
            <a:rPr lang="en-GB" sz="5400" kern="1200" dirty="0" err="1">
              <a:solidFill>
                <a:srgbClr val="FFFFFF"/>
              </a:solidFill>
              <a:latin typeface="Public Sans Medium"/>
              <a:ea typeface="+mn-ea"/>
              <a:cs typeface="+mn-cs"/>
            </a:rPr>
            <a:t>Kundenportfolio</a:t>
          </a:r>
          <a:endParaRPr lang="en-GB" sz="4389" kern="1200" dirty="0">
            <a:solidFill>
              <a:srgbClr val="FFFFFF"/>
            </a:solidFill>
            <a:latin typeface="Public Sans Medium"/>
            <a:ea typeface="+mn-ea"/>
            <a:cs typeface="+mn-cs"/>
          </a:endParaRPr>
        </a:p>
      </dgm:t>
    </dgm:pt>
    <dgm:pt modelId="{753977EB-9290-6B47-869B-8BC23A6AE75B}" type="parTrans" cxnId="{CF4651EA-E2A7-8F42-908D-67B3F95DD356}">
      <dgm:prSet/>
      <dgm:spPr/>
      <dgm:t>
        <a:bodyPr/>
        <a:lstStyle/>
        <a:p>
          <a:endParaRPr lang="en-GB"/>
        </a:p>
      </dgm:t>
    </dgm:pt>
    <dgm:pt modelId="{884B8284-BA32-B942-BB41-396386C0BE5F}" type="sibTrans" cxnId="{CF4651EA-E2A7-8F42-908D-67B3F95DD356}">
      <dgm:prSet/>
      <dgm:spPr/>
      <dgm:t>
        <a:bodyPr/>
        <a:lstStyle/>
        <a:p>
          <a:endParaRPr lang="en-GB"/>
        </a:p>
      </dgm:t>
    </dgm:pt>
    <dgm:pt modelId="{A20656BB-0588-B04A-B2D5-5845C6342C9E}">
      <dgm:prSet phldrT="[Text]" custT="1"/>
      <dgm:spPr>
        <a:noFill/>
        <a:ln w="95250">
          <a:solidFill>
            <a:schemeClr val="bg1"/>
          </a:solidFill>
        </a:ln>
      </dgm:spPr>
      <dgm:t>
        <a:bodyPr/>
        <a:lstStyle/>
        <a:p>
          <a:r>
            <a:rPr lang="en-GB" sz="5400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SWOT Analyse</a:t>
          </a:r>
        </a:p>
      </dgm:t>
    </dgm:pt>
    <dgm:pt modelId="{E3F7C718-AD27-C04F-B1B4-A70C7652B6AC}" type="parTrans" cxnId="{D1E6B89F-0035-B648-A214-4B44244DC660}">
      <dgm:prSet/>
      <dgm:spPr/>
      <dgm:t>
        <a:bodyPr/>
        <a:lstStyle/>
        <a:p>
          <a:endParaRPr lang="en-GB"/>
        </a:p>
      </dgm:t>
    </dgm:pt>
    <dgm:pt modelId="{A731FDBD-64C7-FD4C-8B0F-D123E147A3F4}" type="sibTrans" cxnId="{D1E6B89F-0035-B648-A214-4B44244DC660}">
      <dgm:prSet/>
      <dgm:spPr/>
      <dgm:t>
        <a:bodyPr/>
        <a:lstStyle/>
        <a:p>
          <a:endParaRPr lang="en-GB"/>
        </a:p>
      </dgm:t>
    </dgm:pt>
    <dgm:pt modelId="{C6B36313-1715-5842-AB55-84A3ED782F51}">
      <dgm:prSet phldrT="[Text]" custT="1"/>
      <dgm:spPr>
        <a:noFill/>
        <a:ln w="95250">
          <a:solidFill>
            <a:schemeClr val="bg1"/>
          </a:solidFill>
        </a:ln>
      </dgm:spPr>
      <dgm:t>
        <a:bodyPr/>
        <a:lstStyle/>
        <a:p>
          <a:r>
            <a:rPr lang="en-GB" sz="5400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5-Forces Analyse</a:t>
          </a:r>
        </a:p>
      </dgm:t>
    </dgm:pt>
    <dgm:pt modelId="{90A4C1EA-2387-9F44-9D57-7A8E6522A001}" type="parTrans" cxnId="{47D655E2-FDC0-774A-952F-5BAD45A1860F}">
      <dgm:prSet/>
      <dgm:spPr/>
      <dgm:t>
        <a:bodyPr/>
        <a:lstStyle/>
        <a:p>
          <a:endParaRPr lang="en-GB"/>
        </a:p>
      </dgm:t>
    </dgm:pt>
    <dgm:pt modelId="{2004AAE7-9C15-E349-ABEB-DFD4843A1C56}" type="sibTrans" cxnId="{47D655E2-FDC0-774A-952F-5BAD45A1860F}">
      <dgm:prSet/>
      <dgm:spPr/>
      <dgm:t>
        <a:bodyPr/>
        <a:lstStyle/>
        <a:p>
          <a:endParaRPr lang="en-GB"/>
        </a:p>
      </dgm:t>
    </dgm:pt>
    <dgm:pt modelId="{628D5067-0227-AA49-94D9-43141BE6DAAC}">
      <dgm:prSet phldrT="[Text]" custT="1"/>
      <dgm:spPr>
        <a:noFill/>
        <a:ln w="95250">
          <a:solidFill>
            <a:schemeClr val="bg1"/>
          </a:solidFill>
        </a:ln>
      </dgm:spPr>
      <dgm:t>
        <a:bodyPr/>
        <a:lstStyle/>
        <a:p>
          <a:r>
            <a:rPr lang="en-GB" sz="5400" kern="1200" dirty="0" err="1">
              <a:solidFill>
                <a:srgbClr val="FFFFFF"/>
              </a:solidFill>
              <a:latin typeface="Public Sans Medium"/>
              <a:ea typeface="+mn-ea"/>
              <a:cs typeface="+mn-cs"/>
            </a:rPr>
            <a:t>Produktlebenszyklus</a:t>
          </a:r>
          <a:endParaRPr lang="en-GB" sz="5400" kern="1200" dirty="0">
            <a:solidFill>
              <a:srgbClr val="FFFFFF"/>
            </a:solidFill>
            <a:latin typeface="Public Sans Medium"/>
            <a:ea typeface="+mn-ea"/>
            <a:cs typeface="+mn-cs"/>
          </a:endParaRPr>
        </a:p>
      </dgm:t>
    </dgm:pt>
    <dgm:pt modelId="{A822D886-0090-DE47-BE68-23747189568E}" type="parTrans" cxnId="{57B37FDF-85B0-6A46-897B-DFE422EC8A7A}">
      <dgm:prSet/>
      <dgm:spPr/>
      <dgm:t>
        <a:bodyPr/>
        <a:lstStyle/>
        <a:p>
          <a:endParaRPr lang="en-GB"/>
        </a:p>
      </dgm:t>
    </dgm:pt>
    <dgm:pt modelId="{D53B8CBD-B1A7-6647-8B1C-B53A24F7D472}" type="sibTrans" cxnId="{57B37FDF-85B0-6A46-897B-DFE422EC8A7A}">
      <dgm:prSet/>
      <dgm:spPr/>
      <dgm:t>
        <a:bodyPr/>
        <a:lstStyle/>
        <a:p>
          <a:endParaRPr lang="en-GB"/>
        </a:p>
      </dgm:t>
    </dgm:pt>
    <dgm:pt modelId="{A2A97E6F-CABD-7D4D-9462-E370A3AD3A12}" type="pres">
      <dgm:prSet presAssocID="{7522923A-CD1F-244B-8CC2-884D76AF070D}" presName="Name0" presStyleCnt="0">
        <dgm:presLayoutVars>
          <dgm:chMax val="7"/>
          <dgm:chPref val="7"/>
          <dgm:dir/>
        </dgm:presLayoutVars>
      </dgm:prSet>
      <dgm:spPr/>
    </dgm:pt>
    <dgm:pt modelId="{1FE3F2FB-83A5-1C4F-AD05-442FA7156BF9}" type="pres">
      <dgm:prSet presAssocID="{7522923A-CD1F-244B-8CC2-884D76AF070D}" presName="Name1" presStyleCnt="0"/>
      <dgm:spPr/>
    </dgm:pt>
    <dgm:pt modelId="{16AFD616-F491-A542-9A47-7D30D3D7355E}" type="pres">
      <dgm:prSet presAssocID="{7522923A-CD1F-244B-8CC2-884D76AF070D}" presName="cycle" presStyleCnt="0"/>
      <dgm:spPr/>
    </dgm:pt>
    <dgm:pt modelId="{948FABE6-3365-5549-B086-C5E514ED5DEB}" type="pres">
      <dgm:prSet presAssocID="{7522923A-CD1F-244B-8CC2-884D76AF070D}" presName="srcNode" presStyleLbl="node1" presStyleIdx="0" presStyleCnt="6"/>
      <dgm:spPr/>
    </dgm:pt>
    <dgm:pt modelId="{A2614D83-C424-6849-83AD-B02E6E1C2198}" type="pres">
      <dgm:prSet presAssocID="{7522923A-CD1F-244B-8CC2-884D76AF070D}" presName="conn" presStyleLbl="parChTrans1D2" presStyleIdx="0" presStyleCnt="1"/>
      <dgm:spPr/>
    </dgm:pt>
    <dgm:pt modelId="{D70DFFFC-A24F-6E48-93BA-538C50B36360}" type="pres">
      <dgm:prSet presAssocID="{7522923A-CD1F-244B-8CC2-884D76AF070D}" presName="extraNode" presStyleLbl="node1" presStyleIdx="0" presStyleCnt="6"/>
      <dgm:spPr/>
    </dgm:pt>
    <dgm:pt modelId="{3FAE5CB0-E8F3-9449-9CDE-1319DF134CD4}" type="pres">
      <dgm:prSet presAssocID="{7522923A-CD1F-244B-8CC2-884D76AF070D}" presName="dstNode" presStyleLbl="node1" presStyleIdx="0" presStyleCnt="6"/>
      <dgm:spPr/>
    </dgm:pt>
    <dgm:pt modelId="{679BD260-5DFF-9240-ACC8-6FBEA54A4C88}" type="pres">
      <dgm:prSet presAssocID="{21C8D50E-F540-B14A-BA8D-D2772700E7CC}" presName="text_1" presStyleLbl="node1" presStyleIdx="0" presStyleCnt="6">
        <dgm:presLayoutVars>
          <dgm:bulletEnabled val="1"/>
        </dgm:presLayoutVars>
      </dgm:prSet>
      <dgm:spPr/>
    </dgm:pt>
    <dgm:pt modelId="{16335144-200B-424C-BC6C-6E935DF4437A}" type="pres">
      <dgm:prSet presAssocID="{21C8D50E-F540-B14A-BA8D-D2772700E7CC}" presName="accent_1" presStyleCnt="0"/>
      <dgm:spPr/>
    </dgm:pt>
    <dgm:pt modelId="{8107D4FC-CB2C-7B4C-A73A-7379565F430A}" type="pres">
      <dgm:prSet presAssocID="{21C8D50E-F540-B14A-BA8D-D2772700E7CC}" presName="accentRepeatNode" presStyleLbl="solidFgAcc1" presStyleIdx="0" presStyleCnt="6"/>
      <dgm:spPr>
        <a:ln>
          <a:solidFill>
            <a:schemeClr val="bg1"/>
          </a:solidFill>
        </a:ln>
      </dgm:spPr>
    </dgm:pt>
    <dgm:pt modelId="{7D281C6C-B2AB-5A46-A135-80D23B9F836C}" type="pres">
      <dgm:prSet presAssocID="{A20656BB-0588-B04A-B2D5-5845C6342C9E}" presName="text_2" presStyleLbl="node1" presStyleIdx="1" presStyleCnt="6">
        <dgm:presLayoutVars>
          <dgm:bulletEnabled val="1"/>
        </dgm:presLayoutVars>
      </dgm:prSet>
      <dgm:spPr/>
    </dgm:pt>
    <dgm:pt modelId="{41232F13-8DA8-6F42-A65E-8FE6DBFC6A40}" type="pres">
      <dgm:prSet presAssocID="{A20656BB-0588-B04A-B2D5-5845C6342C9E}" presName="accent_2" presStyleCnt="0"/>
      <dgm:spPr/>
    </dgm:pt>
    <dgm:pt modelId="{3BEFA01B-94EC-0D43-AC80-E67CEFE73C7D}" type="pres">
      <dgm:prSet presAssocID="{A20656BB-0588-B04A-B2D5-5845C6342C9E}" presName="accentRepeatNode" presStyleLbl="solidFgAcc1" presStyleIdx="1" presStyleCnt="6"/>
      <dgm:spPr/>
    </dgm:pt>
    <dgm:pt modelId="{446005F2-C0C9-0244-A6EB-5D4B6D226D29}" type="pres">
      <dgm:prSet presAssocID="{C6B36313-1715-5842-AB55-84A3ED782F51}" presName="text_3" presStyleLbl="node1" presStyleIdx="2" presStyleCnt="6">
        <dgm:presLayoutVars>
          <dgm:bulletEnabled val="1"/>
        </dgm:presLayoutVars>
      </dgm:prSet>
      <dgm:spPr/>
    </dgm:pt>
    <dgm:pt modelId="{F3611B89-FD01-754D-A3D1-BDE35A90850C}" type="pres">
      <dgm:prSet presAssocID="{C6B36313-1715-5842-AB55-84A3ED782F51}" presName="accent_3" presStyleCnt="0"/>
      <dgm:spPr/>
    </dgm:pt>
    <dgm:pt modelId="{0F74A59B-E86F-0B43-8DA4-753D6E3A0D9C}" type="pres">
      <dgm:prSet presAssocID="{C6B36313-1715-5842-AB55-84A3ED782F51}" presName="accentRepeatNode" presStyleLbl="solidFgAcc1" presStyleIdx="2" presStyleCnt="6"/>
      <dgm:spPr/>
    </dgm:pt>
    <dgm:pt modelId="{A0252960-9BF2-5E41-9F7A-DEC5E6049B14}" type="pres">
      <dgm:prSet presAssocID="{628D5067-0227-AA49-94D9-43141BE6DAAC}" presName="text_4" presStyleLbl="node1" presStyleIdx="3" presStyleCnt="6">
        <dgm:presLayoutVars>
          <dgm:bulletEnabled val="1"/>
        </dgm:presLayoutVars>
      </dgm:prSet>
      <dgm:spPr/>
    </dgm:pt>
    <dgm:pt modelId="{F48AA9F2-789D-CF4A-B469-980BD4872A6E}" type="pres">
      <dgm:prSet presAssocID="{628D5067-0227-AA49-94D9-43141BE6DAAC}" presName="accent_4" presStyleCnt="0"/>
      <dgm:spPr/>
    </dgm:pt>
    <dgm:pt modelId="{81DB723F-3349-4749-B7F2-AFFE7196954A}" type="pres">
      <dgm:prSet presAssocID="{628D5067-0227-AA49-94D9-43141BE6DAAC}" presName="accentRepeatNode" presStyleLbl="solidFgAcc1" presStyleIdx="3" presStyleCnt="6"/>
      <dgm:spPr/>
    </dgm:pt>
    <dgm:pt modelId="{551E939C-7D1C-6444-8D77-3B02A782AB4B}" type="pres">
      <dgm:prSet presAssocID="{C4733996-AC0F-324F-B671-44FEEDCCD9C3}" presName="text_5" presStyleLbl="node1" presStyleIdx="4" presStyleCnt="6">
        <dgm:presLayoutVars>
          <dgm:bulletEnabled val="1"/>
        </dgm:presLayoutVars>
      </dgm:prSet>
      <dgm:spPr/>
    </dgm:pt>
    <dgm:pt modelId="{045B92A3-9335-A347-A5A3-6EA04B9EDF42}" type="pres">
      <dgm:prSet presAssocID="{C4733996-AC0F-324F-B671-44FEEDCCD9C3}" presName="accent_5" presStyleCnt="0"/>
      <dgm:spPr/>
    </dgm:pt>
    <dgm:pt modelId="{8819D05B-E2F9-F04B-8FC5-5985192C83E0}" type="pres">
      <dgm:prSet presAssocID="{C4733996-AC0F-324F-B671-44FEEDCCD9C3}" presName="accentRepeatNode" presStyleLbl="solidFgAcc1" presStyleIdx="4" presStyleCnt="6"/>
      <dgm:spPr>
        <a:ln>
          <a:solidFill>
            <a:schemeClr val="bg1"/>
          </a:solidFill>
        </a:ln>
      </dgm:spPr>
    </dgm:pt>
    <dgm:pt modelId="{FFC603CC-9FCA-EF46-9792-2D561BB1B2C9}" type="pres">
      <dgm:prSet presAssocID="{654D3582-8979-024B-9858-CF205945F295}" presName="text_6" presStyleLbl="node1" presStyleIdx="5" presStyleCnt="6">
        <dgm:presLayoutVars>
          <dgm:bulletEnabled val="1"/>
        </dgm:presLayoutVars>
      </dgm:prSet>
      <dgm:spPr/>
    </dgm:pt>
    <dgm:pt modelId="{44BE22A4-6787-6D4E-AFB2-875EDF334B3C}" type="pres">
      <dgm:prSet presAssocID="{654D3582-8979-024B-9858-CF205945F295}" presName="accent_6" presStyleCnt="0"/>
      <dgm:spPr/>
    </dgm:pt>
    <dgm:pt modelId="{12851F02-52A8-8D42-B2EE-FEE2EAC92FAB}" type="pres">
      <dgm:prSet presAssocID="{654D3582-8979-024B-9858-CF205945F295}" presName="accentRepeatNode" presStyleLbl="solidFgAcc1" presStyleIdx="5" presStyleCnt="6"/>
      <dgm:spPr>
        <a:ln>
          <a:solidFill>
            <a:schemeClr val="bg1"/>
          </a:solidFill>
        </a:ln>
      </dgm:spPr>
    </dgm:pt>
  </dgm:ptLst>
  <dgm:cxnLst>
    <dgm:cxn modelId="{F8CE8723-4C67-0341-AADD-E1DD40BE9BDD}" type="presOf" srcId="{A20656BB-0588-B04A-B2D5-5845C6342C9E}" destId="{7D281C6C-B2AB-5A46-A135-80D23B9F836C}" srcOrd="0" destOrd="0" presId="urn:microsoft.com/office/officeart/2008/layout/VerticalCurvedList"/>
    <dgm:cxn modelId="{9DEEC145-A619-2B44-B9E6-4A8FF61B3F93}" type="presOf" srcId="{628D5067-0227-AA49-94D9-43141BE6DAAC}" destId="{A0252960-9BF2-5E41-9F7A-DEC5E6049B14}" srcOrd="0" destOrd="0" presId="urn:microsoft.com/office/officeart/2008/layout/VerticalCurvedList"/>
    <dgm:cxn modelId="{F8382F77-4BE2-2947-BF7C-C2268F006681}" type="presOf" srcId="{B779C9A0-512D-9348-9DF6-DEEDC3F652C4}" destId="{A2614D83-C424-6849-83AD-B02E6E1C2198}" srcOrd="0" destOrd="0" presId="urn:microsoft.com/office/officeart/2008/layout/VerticalCurvedList"/>
    <dgm:cxn modelId="{573DE478-EA28-2A4E-97BA-28B99CF25E63}" type="presOf" srcId="{21C8D50E-F540-B14A-BA8D-D2772700E7CC}" destId="{679BD260-5DFF-9240-ACC8-6FBEA54A4C88}" srcOrd="0" destOrd="0" presId="urn:microsoft.com/office/officeart/2008/layout/VerticalCurvedList"/>
    <dgm:cxn modelId="{8F972784-BC23-5A4E-8AAF-75AA326EFB51}" type="presOf" srcId="{654D3582-8979-024B-9858-CF205945F295}" destId="{FFC603CC-9FCA-EF46-9792-2D561BB1B2C9}" srcOrd="0" destOrd="0" presId="urn:microsoft.com/office/officeart/2008/layout/VerticalCurvedList"/>
    <dgm:cxn modelId="{4C8BE98C-B4B0-FC45-83A4-6820C1D5C153}" srcId="{7522923A-CD1F-244B-8CC2-884D76AF070D}" destId="{C4733996-AC0F-324F-B671-44FEEDCCD9C3}" srcOrd="4" destOrd="0" parTransId="{379BB8BA-B037-FF47-AA7F-B4A9337DEF35}" sibTransId="{2A2B25F5-1F44-BA44-94AF-FCE1AB1F1AC0}"/>
    <dgm:cxn modelId="{D1E6B89F-0035-B648-A214-4B44244DC660}" srcId="{7522923A-CD1F-244B-8CC2-884D76AF070D}" destId="{A20656BB-0588-B04A-B2D5-5845C6342C9E}" srcOrd="1" destOrd="0" parTransId="{E3F7C718-AD27-C04F-B1B4-A70C7652B6AC}" sibTransId="{A731FDBD-64C7-FD4C-8B0F-D123E147A3F4}"/>
    <dgm:cxn modelId="{85E9EA9F-7205-F446-8E61-B0AC01817DA9}" type="presOf" srcId="{C6B36313-1715-5842-AB55-84A3ED782F51}" destId="{446005F2-C0C9-0244-A6EB-5D4B6D226D29}" srcOrd="0" destOrd="0" presId="urn:microsoft.com/office/officeart/2008/layout/VerticalCurvedList"/>
    <dgm:cxn modelId="{C683D7A4-FE70-E54E-A8E2-F21FAC805589}" srcId="{7522923A-CD1F-244B-8CC2-884D76AF070D}" destId="{21C8D50E-F540-B14A-BA8D-D2772700E7CC}" srcOrd="0" destOrd="0" parTransId="{6C83DBDC-2D10-144D-911F-FA238567BF9D}" sibTransId="{B779C9A0-512D-9348-9DF6-DEEDC3F652C4}"/>
    <dgm:cxn modelId="{C6828CA7-2972-E54A-94DE-824BFE3F638A}" type="presOf" srcId="{7522923A-CD1F-244B-8CC2-884D76AF070D}" destId="{A2A97E6F-CABD-7D4D-9462-E370A3AD3A12}" srcOrd="0" destOrd="0" presId="urn:microsoft.com/office/officeart/2008/layout/VerticalCurvedList"/>
    <dgm:cxn modelId="{57B37FDF-85B0-6A46-897B-DFE422EC8A7A}" srcId="{7522923A-CD1F-244B-8CC2-884D76AF070D}" destId="{628D5067-0227-AA49-94D9-43141BE6DAAC}" srcOrd="3" destOrd="0" parTransId="{A822D886-0090-DE47-BE68-23747189568E}" sibTransId="{D53B8CBD-B1A7-6647-8B1C-B53A24F7D472}"/>
    <dgm:cxn modelId="{47D655E2-FDC0-774A-952F-5BAD45A1860F}" srcId="{7522923A-CD1F-244B-8CC2-884D76AF070D}" destId="{C6B36313-1715-5842-AB55-84A3ED782F51}" srcOrd="2" destOrd="0" parTransId="{90A4C1EA-2387-9F44-9D57-7A8E6522A001}" sibTransId="{2004AAE7-9C15-E349-ABEB-DFD4843A1C56}"/>
    <dgm:cxn modelId="{005DA0E3-6FA7-A144-AFB3-3E9E398E19B7}" type="presOf" srcId="{C4733996-AC0F-324F-B671-44FEEDCCD9C3}" destId="{551E939C-7D1C-6444-8D77-3B02A782AB4B}" srcOrd="0" destOrd="0" presId="urn:microsoft.com/office/officeart/2008/layout/VerticalCurvedList"/>
    <dgm:cxn modelId="{CF4651EA-E2A7-8F42-908D-67B3F95DD356}" srcId="{7522923A-CD1F-244B-8CC2-884D76AF070D}" destId="{654D3582-8979-024B-9858-CF205945F295}" srcOrd="5" destOrd="0" parTransId="{753977EB-9290-6B47-869B-8BC23A6AE75B}" sibTransId="{884B8284-BA32-B942-BB41-396386C0BE5F}"/>
    <dgm:cxn modelId="{CACCAA75-3839-6F4E-908D-4E631C4CAF7E}" type="presParOf" srcId="{A2A97E6F-CABD-7D4D-9462-E370A3AD3A12}" destId="{1FE3F2FB-83A5-1C4F-AD05-442FA7156BF9}" srcOrd="0" destOrd="0" presId="urn:microsoft.com/office/officeart/2008/layout/VerticalCurvedList"/>
    <dgm:cxn modelId="{A8E858A1-0E3F-0048-B0F9-B4E2EB419583}" type="presParOf" srcId="{1FE3F2FB-83A5-1C4F-AD05-442FA7156BF9}" destId="{16AFD616-F491-A542-9A47-7D30D3D7355E}" srcOrd="0" destOrd="0" presId="urn:microsoft.com/office/officeart/2008/layout/VerticalCurvedList"/>
    <dgm:cxn modelId="{56CC8B37-FBB6-F740-B7F5-BBE444002002}" type="presParOf" srcId="{16AFD616-F491-A542-9A47-7D30D3D7355E}" destId="{948FABE6-3365-5549-B086-C5E514ED5DEB}" srcOrd="0" destOrd="0" presId="urn:microsoft.com/office/officeart/2008/layout/VerticalCurvedList"/>
    <dgm:cxn modelId="{8C40209F-B57D-CC4E-9EC0-665FC7A7169D}" type="presParOf" srcId="{16AFD616-F491-A542-9A47-7D30D3D7355E}" destId="{A2614D83-C424-6849-83AD-B02E6E1C2198}" srcOrd="1" destOrd="0" presId="urn:microsoft.com/office/officeart/2008/layout/VerticalCurvedList"/>
    <dgm:cxn modelId="{0832F744-24C7-264E-B83F-81CEAC415C56}" type="presParOf" srcId="{16AFD616-F491-A542-9A47-7D30D3D7355E}" destId="{D70DFFFC-A24F-6E48-93BA-538C50B36360}" srcOrd="2" destOrd="0" presId="urn:microsoft.com/office/officeart/2008/layout/VerticalCurvedList"/>
    <dgm:cxn modelId="{4E1A7DFF-82C6-8647-B21D-6B0796F3FFC2}" type="presParOf" srcId="{16AFD616-F491-A542-9A47-7D30D3D7355E}" destId="{3FAE5CB0-E8F3-9449-9CDE-1319DF134CD4}" srcOrd="3" destOrd="0" presId="urn:microsoft.com/office/officeart/2008/layout/VerticalCurvedList"/>
    <dgm:cxn modelId="{3925CB9C-D77D-4B45-9853-3AFF2C12D640}" type="presParOf" srcId="{1FE3F2FB-83A5-1C4F-AD05-442FA7156BF9}" destId="{679BD260-5DFF-9240-ACC8-6FBEA54A4C88}" srcOrd="1" destOrd="0" presId="urn:microsoft.com/office/officeart/2008/layout/VerticalCurvedList"/>
    <dgm:cxn modelId="{6E8AEC5A-61DC-0F43-89FF-CBF7504A6035}" type="presParOf" srcId="{1FE3F2FB-83A5-1C4F-AD05-442FA7156BF9}" destId="{16335144-200B-424C-BC6C-6E935DF4437A}" srcOrd="2" destOrd="0" presId="urn:microsoft.com/office/officeart/2008/layout/VerticalCurvedList"/>
    <dgm:cxn modelId="{2C4191CE-9E29-2B4A-86DC-721206F768FA}" type="presParOf" srcId="{16335144-200B-424C-BC6C-6E935DF4437A}" destId="{8107D4FC-CB2C-7B4C-A73A-7379565F430A}" srcOrd="0" destOrd="0" presId="urn:microsoft.com/office/officeart/2008/layout/VerticalCurvedList"/>
    <dgm:cxn modelId="{89373992-933A-B04E-93FF-5E6787B4624A}" type="presParOf" srcId="{1FE3F2FB-83A5-1C4F-AD05-442FA7156BF9}" destId="{7D281C6C-B2AB-5A46-A135-80D23B9F836C}" srcOrd="3" destOrd="0" presId="urn:microsoft.com/office/officeart/2008/layout/VerticalCurvedList"/>
    <dgm:cxn modelId="{8B7FC180-B023-8644-B2FC-9DFEF508C40E}" type="presParOf" srcId="{1FE3F2FB-83A5-1C4F-AD05-442FA7156BF9}" destId="{41232F13-8DA8-6F42-A65E-8FE6DBFC6A40}" srcOrd="4" destOrd="0" presId="urn:microsoft.com/office/officeart/2008/layout/VerticalCurvedList"/>
    <dgm:cxn modelId="{6668B757-BC2D-4143-8674-17FA6375318D}" type="presParOf" srcId="{41232F13-8DA8-6F42-A65E-8FE6DBFC6A40}" destId="{3BEFA01B-94EC-0D43-AC80-E67CEFE73C7D}" srcOrd="0" destOrd="0" presId="urn:microsoft.com/office/officeart/2008/layout/VerticalCurvedList"/>
    <dgm:cxn modelId="{980D82F7-C27B-7045-AF3E-5EDB2928D46F}" type="presParOf" srcId="{1FE3F2FB-83A5-1C4F-AD05-442FA7156BF9}" destId="{446005F2-C0C9-0244-A6EB-5D4B6D226D29}" srcOrd="5" destOrd="0" presId="urn:microsoft.com/office/officeart/2008/layout/VerticalCurvedList"/>
    <dgm:cxn modelId="{928C4889-9AD3-C644-B0C7-486F8BCCAE5E}" type="presParOf" srcId="{1FE3F2FB-83A5-1C4F-AD05-442FA7156BF9}" destId="{F3611B89-FD01-754D-A3D1-BDE35A90850C}" srcOrd="6" destOrd="0" presId="urn:microsoft.com/office/officeart/2008/layout/VerticalCurvedList"/>
    <dgm:cxn modelId="{7CA23307-B178-1346-B2A4-3A38F1CC64B4}" type="presParOf" srcId="{F3611B89-FD01-754D-A3D1-BDE35A90850C}" destId="{0F74A59B-E86F-0B43-8DA4-753D6E3A0D9C}" srcOrd="0" destOrd="0" presId="urn:microsoft.com/office/officeart/2008/layout/VerticalCurvedList"/>
    <dgm:cxn modelId="{7D657EF5-68F5-0842-B179-AE365C8E0E67}" type="presParOf" srcId="{1FE3F2FB-83A5-1C4F-AD05-442FA7156BF9}" destId="{A0252960-9BF2-5E41-9F7A-DEC5E6049B14}" srcOrd="7" destOrd="0" presId="urn:microsoft.com/office/officeart/2008/layout/VerticalCurvedList"/>
    <dgm:cxn modelId="{A9E3CF5D-648A-BE40-82C0-035C15B8A244}" type="presParOf" srcId="{1FE3F2FB-83A5-1C4F-AD05-442FA7156BF9}" destId="{F48AA9F2-789D-CF4A-B469-980BD4872A6E}" srcOrd="8" destOrd="0" presId="urn:microsoft.com/office/officeart/2008/layout/VerticalCurvedList"/>
    <dgm:cxn modelId="{99E571D8-05D8-754C-A857-F1EDD85D5771}" type="presParOf" srcId="{F48AA9F2-789D-CF4A-B469-980BD4872A6E}" destId="{81DB723F-3349-4749-B7F2-AFFE7196954A}" srcOrd="0" destOrd="0" presId="urn:microsoft.com/office/officeart/2008/layout/VerticalCurvedList"/>
    <dgm:cxn modelId="{BB1FDAA3-27DC-8842-A431-2000D87A9753}" type="presParOf" srcId="{1FE3F2FB-83A5-1C4F-AD05-442FA7156BF9}" destId="{551E939C-7D1C-6444-8D77-3B02A782AB4B}" srcOrd="9" destOrd="0" presId="urn:microsoft.com/office/officeart/2008/layout/VerticalCurvedList"/>
    <dgm:cxn modelId="{F2EF3A8A-AAD5-B34E-8496-9A4B25BEEE56}" type="presParOf" srcId="{1FE3F2FB-83A5-1C4F-AD05-442FA7156BF9}" destId="{045B92A3-9335-A347-A5A3-6EA04B9EDF42}" srcOrd="10" destOrd="0" presId="urn:microsoft.com/office/officeart/2008/layout/VerticalCurvedList"/>
    <dgm:cxn modelId="{059AE3D2-04CB-0D4E-A8CF-A59FBA950EEE}" type="presParOf" srcId="{045B92A3-9335-A347-A5A3-6EA04B9EDF42}" destId="{8819D05B-E2F9-F04B-8FC5-5985192C83E0}" srcOrd="0" destOrd="0" presId="urn:microsoft.com/office/officeart/2008/layout/VerticalCurvedList"/>
    <dgm:cxn modelId="{8436CC62-FBFD-4549-836C-2B96CA147863}" type="presParOf" srcId="{1FE3F2FB-83A5-1C4F-AD05-442FA7156BF9}" destId="{FFC603CC-9FCA-EF46-9792-2D561BB1B2C9}" srcOrd="11" destOrd="0" presId="urn:microsoft.com/office/officeart/2008/layout/VerticalCurvedList"/>
    <dgm:cxn modelId="{EEFAA964-FBCD-1549-AF5D-F3B4AE991887}" type="presParOf" srcId="{1FE3F2FB-83A5-1C4F-AD05-442FA7156BF9}" destId="{44BE22A4-6787-6D4E-AFB2-875EDF334B3C}" srcOrd="12" destOrd="0" presId="urn:microsoft.com/office/officeart/2008/layout/VerticalCurvedList"/>
    <dgm:cxn modelId="{ABA7001A-54D9-9F4A-AA95-01EAC4F76884}" type="presParOf" srcId="{44BE22A4-6787-6D4E-AFB2-875EDF334B3C}" destId="{12851F02-52A8-8D42-B2EE-FEE2EAC92FAB}" srcOrd="0" destOrd="0" presId="urn:microsoft.com/office/officeart/2008/layout/VerticalCurvedList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614D83-C424-6849-83AD-B02E6E1C2198}">
      <dsp:nvSpPr>
        <dsp:cNvPr id="0" name=""/>
        <dsp:cNvSpPr/>
      </dsp:nvSpPr>
      <dsp:spPr>
        <a:xfrm>
          <a:off x="-9188722" y="-1403415"/>
          <a:ext cx="10934832" cy="10934832"/>
        </a:xfrm>
        <a:prstGeom prst="blockArc">
          <a:avLst>
            <a:gd name="adj1" fmla="val 18900000"/>
            <a:gd name="adj2" fmla="val 2700000"/>
            <a:gd name="adj3" fmla="val 198"/>
          </a:avLst>
        </a:pr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9BD260-5DFF-9240-ACC8-6FBEA54A4C88}">
      <dsp:nvSpPr>
        <dsp:cNvPr id="0" name=""/>
        <dsp:cNvSpPr/>
      </dsp:nvSpPr>
      <dsp:spPr>
        <a:xfrm>
          <a:off x="650646" y="428020"/>
          <a:ext cx="12492329" cy="855715"/>
        </a:xfrm>
        <a:prstGeom prst="rect">
          <a:avLst/>
        </a:prstGeom>
        <a:noFill/>
        <a:ln w="952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224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PESTEL Analyse</a:t>
          </a:r>
        </a:p>
      </dsp:txBody>
      <dsp:txXfrm>
        <a:off x="650646" y="428020"/>
        <a:ext cx="12492329" cy="855715"/>
      </dsp:txXfrm>
    </dsp:sp>
    <dsp:sp modelId="{8107D4FC-CB2C-7B4C-A73A-7379565F430A}">
      <dsp:nvSpPr>
        <dsp:cNvPr id="0" name=""/>
        <dsp:cNvSpPr/>
      </dsp:nvSpPr>
      <dsp:spPr>
        <a:xfrm>
          <a:off x="115823" y="321056"/>
          <a:ext cx="1069644" cy="10696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281C6C-B2AB-5A46-A135-80D23B9F836C}">
      <dsp:nvSpPr>
        <dsp:cNvPr id="0" name=""/>
        <dsp:cNvSpPr/>
      </dsp:nvSpPr>
      <dsp:spPr>
        <a:xfrm>
          <a:off x="1354531" y="1711431"/>
          <a:ext cx="11788444" cy="855715"/>
        </a:xfrm>
        <a:prstGeom prst="rect">
          <a:avLst/>
        </a:prstGeom>
        <a:noFill/>
        <a:ln w="952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224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SWOT Analyse</a:t>
          </a:r>
        </a:p>
      </dsp:txBody>
      <dsp:txXfrm>
        <a:off x="1354531" y="1711431"/>
        <a:ext cx="11788444" cy="855715"/>
      </dsp:txXfrm>
    </dsp:sp>
    <dsp:sp modelId="{3BEFA01B-94EC-0D43-AC80-E67CEFE73C7D}">
      <dsp:nvSpPr>
        <dsp:cNvPr id="0" name=""/>
        <dsp:cNvSpPr/>
      </dsp:nvSpPr>
      <dsp:spPr>
        <a:xfrm>
          <a:off x="819708" y="1604467"/>
          <a:ext cx="1069644" cy="10696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6005F2-C0C9-0244-A6EB-5D4B6D226D29}">
      <dsp:nvSpPr>
        <dsp:cNvPr id="0" name=""/>
        <dsp:cNvSpPr/>
      </dsp:nvSpPr>
      <dsp:spPr>
        <a:xfrm>
          <a:off x="1676399" y="2994842"/>
          <a:ext cx="11466576" cy="855715"/>
        </a:xfrm>
        <a:prstGeom prst="rect">
          <a:avLst/>
        </a:prstGeom>
        <a:noFill/>
        <a:ln w="952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224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5-Forces Analyse</a:t>
          </a:r>
        </a:p>
      </dsp:txBody>
      <dsp:txXfrm>
        <a:off x="1676399" y="2994842"/>
        <a:ext cx="11466576" cy="855715"/>
      </dsp:txXfrm>
    </dsp:sp>
    <dsp:sp modelId="{0F74A59B-E86F-0B43-8DA4-753D6E3A0D9C}">
      <dsp:nvSpPr>
        <dsp:cNvPr id="0" name=""/>
        <dsp:cNvSpPr/>
      </dsp:nvSpPr>
      <dsp:spPr>
        <a:xfrm>
          <a:off x="1141577" y="2887878"/>
          <a:ext cx="1069644" cy="10696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52960-9BF2-5E41-9F7A-DEC5E6049B14}">
      <dsp:nvSpPr>
        <dsp:cNvPr id="0" name=""/>
        <dsp:cNvSpPr/>
      </dsp:nvSpPr>
      <dsp:spPr>
        <a:xfrm>
          <a:off x="1676399" y="4277441"/>
          <a:ext cx="11466576" cy="855715"/>
        </a:xfrm>
        <a:prstGeom prst="rect">
          <a:avLst/>
        </a:prstGeom>
        <a:noFill/>
        <a:ln w="952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224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 err="1">
              <a:solidFill>
                <a:srgbClr val="FFFFFF"/>
              </a:solidFill>
              <a:latin typeface="Public Sans Medium"/>
              <a:ea typeface="+mn-ea"/>
              <a:cs typeface="+mn-cs"/>
            </a:rPr>
            <a:t>Produktlebenszyklus</a:t>
          </a:r>
          <a:endParaRPr lang="en-GB" sz="5400" kern="1200" dirty="0">
            <a:solidFill>
              <a:srgbClr val="FFFFFF"/>
            </a:solidFill>
            <a:latin typeface="Public Sans Medium"/>
            <a:ea typeface="+mn-ea"/>
            <a:cs typeface="+mn-cs"/>
          </a:endParaRPr>
        </a:p>
      </dsp:txBody>
      <dsp:txXfrm>
        <a:off x="1676399" y="4277441"/>
        <a:ext cx="11466576" cy="855715"/>
      </dsp:txXfrm>
    </dsp:sp>
    <dsp:sp modelId="{81DB723F-3349-4749-B7F2-AFFE7196954A}">
      <dsp:nvSpPr>
        <dsp:cNvPr id="0" name=""/>
        <dsp:cNvSpPr/>
      </dsp:nvSpPr>
      <dsp:spPr>
        <a:xfrm>
          <a:off x="1141577" y="4170476"/>
          <a:ext cx="1069644" cy="10696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1E939C-7D1C-6444-8D77-3B02A782AB4B}">
      <dsp:nvSpPr>
        <dsp:cNvPr id="0" name=""/>
        <dsp:cNvSpPr/>
      </dsp:nvSpPr>
      <dsp:spPr>
        <a:xfrm>
          <a:off x="1354531" y="5560852"/>
          <a:ext cx="11788444" cy="855715"/>
        </a:xfrm>
        <a:prstGeom prst="rect">
          <a:avLst/>
        </a:prstGeom>
        <a:noFill/>
        <a:ln w="952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224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Boston</a:t>
          </a:r>
          <a:r>
            <a:rPr lang="en-GB" sz="4389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 </a:t>
          </a:r>
          <a:r>
            <a:rPr lang="en-GB" sz="5400" kern="1200" dirty="0">
              <a:solidFill>
                <a:srgbClr val="FFFFFF"/>
              </a:solidFill>
              <a:latin typeface="Public Sans Medium"/>
              <a:ea typeface="+mn-ea"/>
              <a:cs typeface="+mn-cs"/>
            </a:rPr>
            <a:t>Portfolio Analyse</a:t>
          </a:r>
          <a:endParaRPr lang="en-GB" sz="4389" kern="1200" dirty="0">
            <a:solidFill>
              <a:srgbClr val="FFFFFF"/>
            </a:solidFill>
            <a:latin typeface="Public Sans Medium"/>
            <a:ea typeface="+mn-ea"/>
            <a:cs typeface="+mn-cs"/>
          </a:endParaRPr>
        </a:p>
      </dsp:txBody>
      <dsp:txXfrm>
        <a:off x="1354531" y="5560852"/>
        <a:ext cx="11788444" cy="855715"/>
      </dsp:txXfrm>
    </dsp:sp>
    <dsp:sp modelId="{8819D05B-E2F9-F04B-8FC5-5985192C83E0}">
      <dsp:nvSpPr>
        <dsp:cNvPr id="0" name=""/>
        <dsp:cNvSpPr/>
      </dsp:nvSpPr>
      <dsp:spPr>
        <a:xfrm>
          <a:off x="819708" y="5453888"/>
          <a:ext cx="1069644" cy="10696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C603CC-9FCA-EF46-9792-2D561BB1B2C9}">
      <dsp:nvSpPr>
        <dsp:cNvPr id="0" name=""/>
        <dsp:cNvSpPr/>
      </dsp:nvSpPr>
      <dsp:spPr>
        <a:xfrm>
          <a:off x="650646" y="6844263"/>
          <a:ext cx="12492329" cy="855715"/>
        </a:xfrm>
        <a:prstGeom prst="rect">
          <a:avLst/>
        </a:prstGeom>
        <a:noFill/>
        <a:ln w="952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224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 err="1">
              <a:solidFill>
                <a:srgbClr val="FFFFFF"/>
              </a:solidFill>
              <a:latin typeface="Public Sans Medium"/>
              <a:ea typeface="+mn-ea"/>
              <a:cs typeface="+mn-cs"/>
            </a:rPr>
            <a:t>Kundenportfolio</a:t>
          </a:r>
          <a:endParaRPr lang="en-GB" sz="4389" kern="1200" dirty="0">
            <a:solidFill>
              <a:srgbClr val="FFFFFF"/>
            </a:solidFill>
            <a:latin typeface="Public Sans Medium"/>
            <a:ea typeface="+mn-ea"/>
            <a:cs typeface="+mn-cs"/>
          </a:endParaRPr>
        </a:p>
      </dsp:txBody>
      <dsp:txXfrm>
        <a:off x="650646" y="6844263"/>
        <a:ext cx="12492329" cy="855715"/>
      </dsp:txXfrm>
    </dsp:sp>
    <dsp:sp modelId="{12851F02-52A8-8D42-B2EE-FEE2EAC92FAB}">
      <dsp:nvSpPr>
        <dsp:cNvPr id="0" name=""/>
        <dsp:cNvSpPr/>
      </dsp:nvSpPr>
      <dsp:spPr>
        <a:xfrm>
          <a:off x="115823" y="6737299"/>
          <a:ext cx="1069644" cy="10696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10" Type="http://schemas.openxmlformats.org/officeDocument/2006/relationships/image" Target="../media/image3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e-statista-com.ezproxy.fh-muenster.de/statistik/daten/studie/1364642/umfrage/absatz-von-alkoholfreiem-bier-in-deutschland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brown bottles with different labels&#10;&#10;Description automatically generated">
            <a:extLst>
              <a:ext uri="{FF2B5EF4-FFF2-40B4-BE49-F238E27FC236}">
                <a16:creationId xmlns:a16="http://schemas.microsoft.com/office/drawing/2014/main" id="{4916D725-8BC5-D007-1AC6-AA7BC9C497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041" y="788194"/>
            <a:ext cx="13065918" cy="8710613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FC98D63F-450A-8524-497D-C7A3C0E55B30}"/>
              </a:ext>
            </a:extLst>
          </p:cNvPr>
          <p:cNvSpPr txBox="1"/>
          <p:nvPr/>
        </p:nvSpPr>
        <p:spPr>
          <a:xfrm>
            <a:off x="3048680" y="9029700"/>
            <a:ext cx="12190640" cy="6456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145"/>
              </a:lnSpc>
            </a:pPr>
            <a:r>
              <a:rPr lang="en-US" dirty="0" err="1">
                <a:solidFill>
                  <a:srgbClr val="C30131"/>
                </a:solidFill>
                <a:latin typeface="Public Sans Medium"/>
              </a:rPr>
              <a:t>Finja</a:t>
            </a:r>
            <a:r>
              <a:rPr lang="en-US" dirty="0">
                <a:solidFill>
                  <a:srgbClr val="C30131"/>
                </a:solidFill>
                <a:latin typeface="Public Sans Medium"/>
              </a:rPr>
              <a:t> </a:t>
            </a:r>
            <a:r>
              <a:rPr lang="en-US" dirty="0" err="1">
                <a:solidFill>
                  <a:srgbClr val="C30131"/>
                </a:solidFill>
                <a:latin typeface="Public Sans Medium"/>
              </a:rPr>
              <a:t>Saße</a:t>
            </a:r>
            <a:r>
              <a:rPr lang="en-US" dirty="0">
                <a:solidFill>
                  <a:srgbClr val="C30131"/>
                </a:solidFill>
                <a:latin typeface="Public Sans Medium"/>
              </a:rPr>
              <a:t>, Ed Jo </a:t>
            </a:r>
            <a:r>
              <a:rPr lang="en-US" dirty="0" err="1">
                <a:solidFill>
                  <a:srgbClr val="C30131"/>
                </a:solidFill>
                <a:latin typeface="Public Sans Medium"/>
              </a:rPr>
              <a:t>Alisch</a:t>
            </a:r>
            <a:r>
              <a:rPr lang="en-US" dirty="0">
                <a:solidFill>
                  <a:srgbClr val="C30131"/>
                </a:solidFill>
                <a:latin typeface="Public Sans Medium"/>
              </a:rPr>
              <a:t> &amp; Fynn Schröder 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>
            <a:extLst>
              <a:ext uri="{FF2B5EF4-FFF2-40B4-BE49-F238E27FC236}">
                <a16:creationId xmlns:a16="http://schemas.microsoft.com/office/drawing/2014/main" id="{C3B13F32-78A7-C4ED-B9A2-36C52A9D1943}"/>
              </a:ext>
            </a:extLst>
          </p:cNvPr>
          <p:cNvGrpSpPr/>
          <p:nvPr/>
        </p:nvGrpSpPr>
        <p:grpSpPr>
          <a:xfrm>
            <a:off x="16761412" y="-21033"/>
            <a:ext cx="1019107" cy="1241728"/>
            <a:chOff x="0" y="0"/>
            <a:chExt cx="2354580" cy="2868930"/>
          </a:xfrm>
        </p:grpSpPr>
        <p:sp>
          <p:nvSpPr>
            <p:cNvPr id="31" name="Freeform 3">
              <a:extLst>
                <a:ext uri="{FF2B5EF4-FFF2-40B4-BE49-F238E27FC236}">
                  <a16:creationId xmlns:a16="http://schemas.microsoft.com/office/drawing/2014/main" id="{7DD441D7-9868-3B54-4A4A-66BD137E3F4C}"/>
                </a:ext>
              </a:extLst>
            </p:cNvPr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C20534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chemeClr val="bg1"/>
                </a:solidFill>
                <a:latin typeface="Public Sans Thin"/>
              </a:rPr>
              <a:t>9</a:t>
            </a:r>
          </a:p>
        </p:txBody>
      </p:sp>
      <p:sp>
        <p:nvSpPr>
          <p:cNvPr id="5" name="AutoShape 5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C3013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6" name="TextBox 6"/>
          <p:cNvSpPr txBox="1"/>
          <p:nvPr/>
        </p:nvSpPr>
        <p:spPr>
          <a:xfrm>
            <a:off x="1043064" y="937936"/>
            <a:ext cx="12215735" cy="716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 err="1">
                <a:solidFill>
                  <a:srgbClr val="C30131"/>
                </a:solidFill>
                <a:latin typeface="Public Sans Medium"/>
              </a:rPr>
              <a:t>Produktlebenszyklus</a:t>
            </a:r>
            <a:r>
              <a:rPr lang="en-US" sz="4389" dirty="0">
                <a:solidFill>
                  <a:srgbClr val="C30131"/>
                </a:solidFill>
                <a:latin typeface="Public Sans Medium"/>
              </a:rPr>
              <a:t> – </a:t>
            </a:r>
            <a:r>
              <a:rPr lang="en-US" sz="4389" dirty="0" err="1">
                <a:solidFill>
                  <a:srgbClr val="C30131"/>
                </a:solidFill>
                <a:latin typeface="Public Sans Medium"/>
              </a:rPr>
              <a:t>Biermixgetränke</a:t>
            </a:r>
            <a:endParaRPr lang="en-US" sz="4389" dirty="0">
              <a:solidFill>
                <a:srgbClr val="C30131"/>
              </a:solidFill>
              <a:latin typeface="Public Sans Medium"/>
            </a:endParaRPr>
          </a:p>
        </p:txBody>
      </p:sp>
      <p:pic>
        <p:nvPicPr>
          <p:cNvPr id="48" name="Picture 47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97B1BB87-21A6-9961-B90B-2671DAB5B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1284BE6C-D12A-5771-09C8-6CF36CD1EE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1948837"/>
              </p:ext>
            </p:extLst>
          </p:nvPr>
        </p:nvGraphicFramePr>
        <p:xfrm>
          <a:off x="1054454" y="2462031"/>
          <a:ext cx="16216236" cy="6060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0BE04496-1CEC-D5A8-4E08-A7E889D61B76}"/>
              </a:ext>
            </a:extLst>
          </p:cNvPr>
          <p:cNvGrpSpPr/>
          <p:nvPr/>
        </p:nvGrpSpPr>
        <p:grpSpPr>
          <a:xfrm>
            <a:off x="2359489" y="2063230"/>
            <a:ext cx="9146712" cy="6244184"/>
            <a:chOff x="2100264" y="1575024"/>
            <a:chExt cx="5992688" cy="432178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A94AC8F-2766-C2C4-F8F8-D7AE43AF9505}"/>
                </a:ext>
              </a:extLst>
            </p:cNvPr>
            <p:cNvCxnSpPr>
              <a:cxnSpLocks/>
            </p:cNvCxnSpPr>
            <p:nvPr/>
          </p:nvCxnSpPr>
          <p:spPr>
            <a:xfrm>
              <a:off x="2100264" y="1632916"/>
              <a:ext cx="0" cy="4263895"/>
            </a:xfrm>
            <a:prstGeom prst="line">
              <a:avLst/>
            </a:prstGeom>
            <a:ln w="25400">
              <a:solidFill>
                <a:srgbClr val="C301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54B0E8E-029E-97C4-160A-E344ECADEFA1}"/>
                </a:ext>
              </a:extLst>
            </p:cNvPr>
            <p:cNvCxnSpPr>
              <a:cxnSpLocks/>
            </p:cNvCxnSpPr>
            <p:nvPr/>
          </p:nvCxnSpPr>
          <p:spPr>
            <a:xfrm>
              <a:off x="8092952" y="1575024"/>
              <a:ext cx="0" cy="4263895"/>
            </a:xfrm>
            <a:prstGeom prst="line">
              <a:avLst/>
            </a:prstGeom>
            <a:ln w="25400">
              <a:solidFill>
                <a:srgbClr val="C301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8C712F2-6A92-E144-74DA-D862A80018A3}"/>
                </a:ext>
              </a:extLst>
            </p:cNvPr>
            <p:cNvSpPr txBox="1"/>
            <p:nvPr/>
          </p:nvSpPr>
          <p:spPr>
            <a:xfrm>
              <a:off x="3337531" y="1737930"/>
              <a:ext cx="4214813" cy="4899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DE" sz="4000" dirty="0">
                  <a:solidFill>
                    <a:srgbClr val="C30131"/>
                  </a:solidFill>
                  <a:latin typeface="Public Sans Medium"/>
                </a:rPr>
                <a:t>WACHSTUMSPHASE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366C1BB-DA67-76A4-978A-EBF936FF67C9}"/>
              </a:ext>
            </a:extLst>
          </p:cNvPr>
          <p:cNvSpPr txBox="1"/>
          <p:nvPr/>
        </p:nvSpPr>
        <p:spPr>
          <a:xfrm>
            <a:off x="12871030" y="2217523"/>
            <a:ext cx="6433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4000" dirty="0">
                <a:solidFill>
                  <a:srgbClr val="C30131"/>
                </a:solidFill>
                <a:latin typeface="Public Sans Medium"/>
              </a:rPr>
              <a:t>REIFEPHASE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F7B3AB8-AF99-D290-BE96-BCC5919B2BDA}"/>
              </a:ext>
            </a:extLst>
          </p:cNvPr>
          <p:cNvSpPr/>
          <p:nvPr/>
        </p:nvSpPr>
        <p:spPr>
          <a:xfrm>
            <a:off x="2083137" y="2980925"/>
            <a:ext cx="14678267" cy="3569750"/>
          </a:xfrm>
          <a:custGeom>
            <a:avLst/>
            <a:gdLst>
              <a:gd name="connsiteX0" fmla="*/ 0 w 9272588"/>
              <a:gd name="connsiteY0" fmla="*/ 2425820 h 2425820"/>
              <a:gd name="connsiteX1" fmla="*/ 3186113 w 9272588"/>
              <a:gd name="connsiteY1" fmla="*/ 268408 h 2425820"/>
              <a:gd name="connsiteX2" fmla="*/ 9272588 w 9272588"/>
              <a:gd name="connsiteY2" fmla="*/ 25520 h 2425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72588" h="2425820">
                <a:moveTo>
                  <a:pt x="0" y="2425820"/>
                </a:moveTo>
                <a:cubicBezTo>
                  <a:pt x="820341" y="1547139"/>
                  <a:pt x="1640682" y="668458"/>
                  <a:pt x="3186113" y="268408"/>
                </a:cubicBezTo>
                <a:cubicBezTo>
                  <a:pt x="4731544" y="-131642"/>
                  <a:pt x="8610601" y="37426"/>
                  <a:pt x="9272588" y="25520"/>
                </a:cubicBezTo>
              </a:path>
            </a:pathLst>
          </a:custGeom>
          <a:noFill/>
          <a:ln w="25400">
            <a:solidFill>
              <a:srgbClr val="C3013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43651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>
            <a:extLst>
              <a:ext uri="{FF2B5EF4-FFF2-40B4-BE49-F238E27FC236}">
                <a16:creationId xmlns:a16="http://schemas.microsoft.com/office/drawing/2014/main" id="{C3B13F32-78A7-C4ED-B9A2-36C52A9D1943}"/>
              </a:ext>
            </a:extLst>
          </p:cNvPr>
          <p:cNvGrpSpPr/>
          <p:nvPr/>
        </p:nvGrpSpPr>
        <p:grpSpPr>
          <a:xfrm>
            <a:off x="16761412" y="-21033"/>
            <a:ext cx="1019107" cy="1241728"/>
            <a:chOff x="0" y="0"/>
            <a:chExt cx="2354580" cy="2868930"/>
          </a:xfrm>
        </p:grpSpPr>
        <p:sp>
          <p:nvSpPr>
            <p:cNvPr id="31" name="Freeform 3">
              <a:extLst>
                <a:ext uri="{FF2B5EF4-FFF2-40B4-BE49-F238E27FC236}">
                  <a16:creationId xmlns:a16="http://schemas.microsoft.com/office/drawing/2014/main" id="{7DD441D7-9868-3B54-4A4A-66BD137E3F4C}"/>
                </a:ext>
              </a:extLst>
            </p:cNvPr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C20534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chemeClr val="bg1"/>
                </a:solidFill>
                <a:latin typeface="Public Sans Thin"/>
              </a:rPr>
              <a:t>10</a:t>
            </a:r>
          </a:p>
        </p:txBody>
      </p:sp>
      <p:sp>
        <p:nvSpPr>
          <p:cNvPr id="5" name="AutoShape 5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C3013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>
                <a:solidFill>
                  <a:srgbClr val="C30131"/>
                </a:solidFill>
                <a:latin typeface="Public Sans Medium"/>
              </a:rPr>
              <a:t>BCG </a:t>
            </a:r>
            <a:r>
              <a:rPr lang="en-US" sz="4389" dirty="0" err="1">
                <a:solidFill>
                  <a:srgbClr val="C30131"/>
                </a:solidFill>
                <a:latin typeface="Public Sans Medium"/>
              </a:rPr>
              <a:t>Produktportfolio</a:t>
            </a:r>
            <a:endParaRPr lang="en-US" sz="4389" dirty="0">
              <a:solidFill>
                <a:srgbClr val="C30131"/>
              </a:solidFill>
              <a:latin typeface="Public Sans Medium"/>
            </a:endParaRPr>
          </a:p>
        </p:txBody>
      </p:sp>
      <p:grpSp>
        <p:nvGrpSpPr>
          <p:cNvPr id="33" name="Gruppieren 51">
            <a:extLst>
              <a:ext uri="{FF2B5EF4-FFF2-40B4-BE49-F238E27FC236}">
                <a16:creationId xmlns:a16="http://schemas.microsoft.com/office/drawing/2014/main" id="{8B434502-93C3-AF2D-3228-7B76C1B7318B}"/>
              </a:ext>
            </a:extLst>
          </p:cNvPr>
          <p:cNvGrpSpPr/>
          <p:nvPr/>
        </p:nvGrpSpPr>
        <p:grpSpPr>
          <a:xfrm>
            <a:off x="5136387" y="2588756"/>
            <a:ext cx="8001000" cy="6760308"/>
            <a:chOff x="3514789" y="1683448"/>
            <a:chExt cx="4150799" cy="4185429"/>
          </a:xfrm>
        </p:grpSpPr>
        <p:sp>
          <p:nvSpPr>
            <p:cNvPr id="34" name="Rechteck 28">
              <a:extLst>
                <a:ext uri="{FF2B5EF4-FFF2-40B4-BE49-F238E27FC236}">
                  <a16:creationId xmlns:a16="http://schemas.microsoft.com/office/drawing/2014/main" id="{7260759E-1782-54C7-1CDE-108AF0D481A7}"/>
                </a:ext>
              </a:extLst>
            </p:cNvPr>
            <p:cNvSpPr/>
            <p:nvPr/>
          </p:nvSpPr>
          <p:spPr>
            <a:xfrm>
              <a:off x="5865363" y="1683448"/>
              <a:ext cx="1800225" cy="18002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5" name="Gruppieren 46">
              <a:extLst>
                <a:ext uri="{FF2B5EF4-FFF2-40B4-BE49-F238E27FC236}">
                  <a16:creationId xmlns:a16="http://schemas.microsoft.com/office/drawing/2014/main" id="{35BE5C9D-45BB-5330-DCAD-807D98018BBC}"/>
                </a:ext>
              </a:extLst>
            </p:cNvPr>
            <p:cNvGrpSpPr/>
            <p:nvPr/>
          </p:nvGrpSpPr>
          <p:grpSpPr>
            <a:xfrm>
              <a:off x="3514789" y="1691640"/>
              <a:ext cx="4150799" cy="4177237"/>
              <a:chOff x="3514789" y="1691640"/>
              <a:chExt cx="4150799" cy="4177237"/>
            </a:xfrm>
          </p:grpSpPr>
          <p:grpSp>
            <p:nvGrpSpPr>
              <p:cNvPr id="36" name="Gruppieren 35">
                <a:extLst>
                  <a:ext uri="{FF2B5EF4-FFF2-40B4-BE49-F238E27FC236}">
                    <a16:creationId xmlns:a16="http://schemas.microsoft.com/office/drawing/2014/main" id="{4D74CB8B-6583-6259-A77D-9CA4A24F9E08}"/>
                  </a:ext>
                </a:extLst>
              </p:cNvPr>
              <p:cNvGrpSpPr/>
              <p:nvPr/>
            </p:nvGrpSpPr>
            <p:grpSpPr>
              <a:xfrm>
                <a:off x="3514789" y="1691640"/>
                <a:ext cx="4150799" cy="4177237"/>
                <a:chOff x="3514789" y="1691640"/>
                <a:chExt cx="4150799" cy="4177237"/>
              </a:xfrm>
            </p:grpSpPr>
            <p:sp>
              <p:nvSpPr>
                <p:cNvPr id="41" name="Rechteck 22">
                  <a:extLst>
                    <a:ext uri="{FF2B5EF4-FFF2-40B4-BE49-F238E27FC236}">
                      <a16:creationId xmlns:a16="http://schemas.microsoft.com/office/drawing/2014/main" id="{399C0CFE-FC1F-9261-FBC5-1E349CDBACE9}"/>
                    </a:ext>
                  </a:extLst>
                </p:cNvPr>
                <p:cNvSpPr/>
                <p:nvPr/>
              </p:nvSpPr>
              <p:spPr>
                <a:xfrm>
                  <a:off x="3984291" y="1691641"/>
                  <a:ext cx="1800225" cy="1800225"/>
                </a:xfrm>
                <a:prstGeom prst="rect">
                  <a:avLst/>
                </a:prstGeom>
                <a:solidFill>
                  <a:srgbClr val="C3013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2" name="Rechteck 26">
                  <a:extLst>
                    <a:ext uri="{FF2B5EF4-FFF2-40B4-BE49-F238E27FC236}">
                      <a16:creationId xmlns:a16="http://schemas.microsoft.com/office/drawing/2014/main" id="{550AB19B-325A-E994-F440-5EB03B7223FF}"/>
                    </a:ext>
                  </a:extLst>
                </p:cNvPr>
                <p:cNvSpPr/>
                <p:nvPr/>
              </p:nvSpPr>
              <p:spPr>
                <a:xfrm>
                  <a:off x="3971704" y="3558591"/>
                  <a:ext cx="1800225" cy="1800225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3" name="Rechteck 27">
                  <a:extLst>
                    <a:ext uri="{FF2B5EF4-FFF2-40B4-BE49-F238E27FC236}">
                      <a16:creationId xmlns:a16="http://schemas.microsoft.com/office/drawing/2014/main" id="{D43378CB-2CC0-9855-453E-1F8FFECB4D49}"/>
                    </a:ext>
                  </a:extLst>
                </p:cNvPr>
                <p:cNvSpPr/>
                <p:nvPr/>
              </p:nvSpPr>
              <p:spPr>
                <a:xfrm>
                  <a:off x="5865363" y="3558591"/>
                  <a:ext cx="1800225" cy="1800225"/>
                </a:xfrm>
                <a:prstGeom prst="rect">
                  <a:avLst/>
                </a:prstGeom>
                <a:solidFill>
                  <a:srgbClr val="C30131">
                    <a:alpha val="45000"/>
                  </a:srgb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Rechteck 29">
                  <a:extLst>
                    <a:ext uri="{FF2B5EF4-FFF2-40B4-BE49-F238E27FC236}">
                      <a16:creationId xmlns:a16="http://schemas.microsoft.com/office/drawing/2014/main" id="{E44925B7-A24F-6D56-6393-1869EEAFB082}"/>
                    </a:ext>
                  </a:extLst>
                </p:cNvPr>
                <p:cNvSpPr/>
                <p:nvPr/>
              </p:nvSpPr>
              <p:spPr>
                <a:xfrm>
                  <a:off x="3971703" y="5511689"/>
                  <a:ext cx="1800225" cy="35718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>
                      <a:solidFill>
                        <a:schemeClr val="tx1"/>
                      </a:solidFill>
                    </a:rPr>
                    <a:t>niedrig</a:t>
                  </a:r>
                </a:p>
              </p:txBody>
            </p:sp>
            <p:sp>
              <p:nvSpPr>
                <p:cNvPr id="45" name="Rechteck 31">
                  <a:extLst>
                    <a:ext uri="{FF2B5EF4-FFF2-40B4-BE49-F238E27FC236}">
                      <a16:creationId xmlns:a16="http://schemas.microsoft.com/office/drawing/2014/main" id="{BDB5C8C4-7366-1739-842A-B9E9A6D97EEF}"/>
                    </a:ext>
                  </a:extLst>
                </p:cNvPr>
                <p:cNvSpPr/>
                <p:nvPr/>
              </p:nvSpPr>
              <p:spPr>
                <a:xfrm>
                  <a:off x="5865363" y="5511690"/>
                  <a:ext cx="1800225" cy="35718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>
                      <a:solidFill>
                        <a:schemeClr val="tx1"/>
                      </a:solidFill>
                    </a:rPr>
                    <a:t>hoch</a:t>
                  </a:r>
                </a:p>
              </p:txBody>
            </p:sp>
            <p:sp>
              <p:nvSpPr>
                <p:cNvPr id="46" name="Rechteck 32">
                  <a:extLst>
                    <a:ext uri="{FF2B5EF4-FFF2-40B4-BE49-F238E27FC236}">
                      <a16:creationId xmlns:a16="http://schemas.microsoft.com/office/drawing/2014/main" id="{8204B3AC-5CDE-57F5-1FEF-F7A140598E8D}"/>
                    </a:ext>
                  </a:extLst>
                </p:cNvPr>
                <p:cNvSpPr/>
                <p:nvPr/>
              </p:nvSpPr>
              <p:spPr>
                <a:xfrm rot="16200000">
                  <a:off x="2793270" y="4292293"/>
                  <a:ext cx="1800225" cy="35718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>
                      <a:solidFill>
                        <a:schemeClr val="tx1"/>
                      </a:solidFill>
                    </a:rPr>
                    <a:t>niedrig</a:t>
                  </a:r>
                </a:p>
              </p:txBody>
            </p:sp>
            <p:sp>
              <p:nvSpPr>
                <p:cNvPr id="47" name="Rechteck 34">
                  <a:extLst>
                    <a:ext uri="{FF2B5EF4-FFF2-40B4-BE49-F238E27FC236}">
                      <a16:creationId xmlns:a16="http://schemas.microsoft.com/office/drawing/2014/main" id="{15D9FA7B-BDEA-21F5-9DBB-F23C408925A7}"/>
                    </a:ext>
                  </a:extLst>
                </p:cNvPr>
                <p:cNvSpPr/>
                <p:nvPr/>
              </p:nvSpPr>
              <p:spPr>
                <a:xfrm rot="16200000">
                  <a:off x="2807336" y="2413159"/>
                  <a:ext cx="1800225" cy="35718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>
                      <a:solidFill>
                        <a:schemeClr val="tx1"/>
                      </a:solidFill>
                    </a:rPr>
                    <a:t>hoch</a:t>
                  </a:r>
                </a:p>
              </p:txBody>
            </p:sp>
          </p:grpSp>
          <p:pic>
            <p:nvPicPr>
              <p:cNvPr id="37" name="Grafik 37" descr="Hilfe mit einfarbiger Füllung">
                <a:extLst>
                  <a:ext uri="{FF2B5EF4-FFF2-40B4-BE49-F238E27FC236}">
                    <a16:creationId xmlns:a16="http://schemas.microsoft.com/office/drawing/2014/main" id="{BB56C4A0-C0B9-DF9F-4EE2-E245373BBF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427203" y="2134553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38" name="Grafik 39" descr="Kuh mit einfarbiger Füllung">
                <a:extLst>
                  <a:ext uri="{FF2B5EF4-FFF2-40B4-BE49-F238E27FC236}">
                    <a16:creationId xmlns:a16="http://schemas.microsoft.com/office/drawing/2014/main" id="{0339AFEE-8AB9-34B7-BBA6-6FBD06E09C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308794" y="4001503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39" name="Grafik 41" descr="Hund mit einfarbiger Füllung">
                <a:extLst>
                  <a:ext uri="{FF2B5EF4-FFF2-40B4-BE49-F238E27FC236}">
                    <a16:creationId xmlns:a16="http://schemas.microsoft.com/office/drawing/2014/main" id="{8ADB59F2-93D0-762A-394A-1BCF884EC2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4411469" y="4001503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40" name="Grafik 45" descr="Stern mit einfarbiger Füllung">
                <a:extLst>
                  <a:ext uri="{FF2B5EF4-FFF2-40B4-BE49-F238E27FC236}">
                    <a16:creationId xmlns:a16="http://schemas.microsoft.com/office/drawing/2014/main" id="{F377EA75-3AE3-A06F-8196-E4E9AACC0F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6308275" y="2140132"/>
                <a:ext cx="914400" cy="914400"/>
              </a:xfrm>
              <a:prstGeom prst="rect">
                <a:avLst/>
              </a:prstGeom>
            </p:spPr>
          </p:pic>
        </p:grpSp>
      </p:grpSp>
      <p:pic>
        <p:nvPicPr>
          <p:cNvPr id="48" name="Picture 47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97B1BB87-21A6-9961-B90B-2671DAB5BB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147BCC38-BB27-6628-4428-84C114B48179}"/>
              </a:ext>
            </a:extLst>
          </p:cNvPr>
          <p:cNvSpPr txBox="1"/>
          <p:nvPr/>
        </p:nvSpPr>
        <p:spPr>
          <a:xfrm>
            <a:off x="7739743" y="9503228"/>
            <a:ext cx="378822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dirty="0">
                <a:cs typeface="Calibri"/>
              </a:rPr>
              <a:t>Relativer Marktanteil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95D7354-0A60-1FA0-347D-5E35407D7F5E}"/>
              </a:ext>
            </a:extLst>
          </p:cNvPr>
          <p:cNvSpPr txBox="1"/>
          <p:nvPr/>
        </p:nvSpPr>
        <p:spPr>
          <a:xfrm rot="16200000">
            <a:off x="2906486" y="5366656"/>
            <a:ext cx="378822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dirty="0">
                <a:cs typeface="Calibri"/>
              </a:rPr>
              <a:t>Marktwachstum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8294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>
            <a:extLst>
              <a:ext uri="{FF2B5EF4-FFF2-40B4-BE49-F238E27FC236}">
                <a16:creationId xmlns:a16="http://schemas.microsoft.com/office/drawing/2014/main" id="{C3B13F32-78A7-C4ED-B9A2-36C52A9D1943}"/>
              </a:ext>
            </a:extLst>
          </p:cNvPr>
          <p:cNvGrpSpPr/>
          <p:nvPr/>
        </p:nvGrpSpPr>
        <p:grpSpPr>
          <a:xfrm>
            <a:off x="16761412" y="-21033"/>
            <a:ext cx="1019107" cy="1241728"/>
            <a:chOff x="0" y="0"/>
            <a:chExt cx="2354580" cy="2868930"/>
          </a:xfrm>
        </p:grpSpPr>
        <p:sp>
          <p:nvSpPr>
            <p:cNvPr id="31" name="Freeform 3">
              <a:extLst>
                <a:ext uri="{FF2B5EF4-FFF2-40B4-BE49-F238E27FC236}">
                  <a16:creationId xmlns:a16="http://schemas.microsoft.com/office/drawing/2014/main" id="{7DD441D7-9868-3B54-4A4A-66BD137E3F4C}"/>
                </a:ext>
              </a:extLst>
            </p:cNvPr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C20534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chemeClr val="bg1"/>
                </a:solidFill>
                <a:latin typeface="Public Sans Thin"/>
              </a:rPr>
              <a:t>11</a:t>
            </a:r>
          </a:p>
        </p:txBody>
      </p:sp>
      <p:sp>
        <p:nvSpPr>
          <p:cNvPr id="5" name="AutoShape 5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C3013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>
                <a:solidFill>
                  <a:srgbClr val="C30131"/>
                </a:solidFill>
                <a:latin typeface="Public Sans Medium"/>
              </a:rPr>
              <a:t>BCG </a:t>
            </a:r>
            <a:r>
              <a:rPr lang="en-US" sz="4389" dirty="0" err="1">
                <a:solidFill>
                  <a:srgbClr val="C30131"/>
                </a:solidFill>
                <a:latin typeface="Public Sans Medium"/>
              </a:rPr>
              <a:t>Produktportfolio</a:t>
            </a:r>
            <a:endParaRPr lang="en-US" sz="4389" dirty="0">
              <a:solidFill>
                <a:srgbClr val="C30131"/>
              </a:solidFill>
              <a:latin typeface="Public Sans Medium"/>
            </a:endParaRPr>
          </a:p>
        </p:txBody>
      </p:sp>
      <p:grpSp>
        <p:nvGrpSpPr>
          <p:cNvPr id="33" name="Gruppieren 51">
            <a:extLst>
              <a:ext uri="{FF2B5EF4-FFF2-40B4-BE49-F238E27FC236}">
                <a16:creationId xmlns:a16="http://schemas.microsoft.com/office/drawing/2014/main" id="{8B434502-93C3-AF2D-3228-7B76C1B7318B}"/>
              </a:ext>
            </a:extLst>
          </p:cNvPr>
          <p:cNvGrpSpPr/>
          <p:nvPr/>
        </p:nvGrpSpPr>
        <p:grpSpPr>
          <a:xfrm>
            <a:off x="5136387" y="2588756"/>
            <a:ext cx="8001000" cy="6760308"/>
            <a:chOff x="3514789" y="1683448"/>
            <a:chExt cx="4150799" cy="4185429"/>
          </a:xfrm>
        </p:grpSpPr>
        <p:sp>
          <p:nvSpPr>
            <p:cNvPr id="34" name="Rechteck 28">
              <a:extLst>
                <a:ext uri="{FF2B5EF4-FFF2-40B4-BE49-F238E27FC236}">
                  <a16:creationId xmlns:a16="http://schemas.microsoft.com/office/drawing/2014/main" id="{7260759E-1782-54C7-1CDE-108AF0D481A7}"/>
                </a:ext>
              </a:extLst>
            </p:cNvPr>
            <p:cNvSpPr/>
            <p:nvPr/>
          </p:nvSpPr>
          <p:spPr>
            <a:xfrm>
              <a:off x="5865363" y="1683448"/>
              <a:ext cx="1800225" cy="18002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4D74CB8B-6583-6259-A77D-9CA4A24F9E08}"/>
                </a:ext>
              </a:extLst>
            </p:cNvPr>
            <p:cNvGrpSpPr/>
            <p:nvPr/>
          </p:nvGrpSpPr>
          <p:grpSpPr>
            <a:xfrm>
              <a:off x="3514789" y="1691640"/>
              <a:ext cx="4150799" cy="4177237"/>
              <a:chOff x="3514789" y="1691640"/>
              <a:chExt cx="4150799" cy="4177237"/>
            </a:xfrm>
          </p:grpSpPr>
          <p:sp>
            <p:nvSpPr>
              <p:cNvPr id="41" name="Rechteck 22">
                <a:extLst>
                  <a:ext uri="{FF2B5EF4-FFF2-40B4-BE49-F238E27FC236}">
                    <a16:creationId xmlns:a16="http://schemas.microsoft.com/office/drawing/2014/main" id="{399C0CFE-FC1F-9261-FBC5-1E349CDBACE9}"/>
                  </a:ext>
                </a:extLst>
              </p:cNvPr>
              <p:cNvSpPr/>
              <p:nvPr/>
            </p:nvSpPr>
            <p:spPr>
              <a:xfrm>
                <a:off x="3984291" y="1691641"/>
                <a:ext cx="1800225" cy="1800225"/>
              </a:xfrm>
              <a:prstGeom prst="rect">
                <a:avLst/>
              </a:prstGeom>
              <a:solidFill>
                <a:srgbClr val="C3013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2" name="Rechteck 26">
                <a:extLst>
                  <a:ext uri="{FF2B5EF4-FFF2-40B4-BE49-F238E27FC236}">
                    <a16:creationId xmlns:a16="http://schemas.microsoft.com/office/drawing/2014/main" id="{550AB19B-325A-E994-F440-5EB03B7223FF}"/>
                  </a:ext>
                </a:extLst>
              </p:cNvPr>
              <p:cNvSpPr/>
              <p:nvPr/>
            </p:nvSpPr>
            <p:spPr>
              <a:xfrm>
                <a:off x="3971704" y="3558591"/>
                <a:ext cx="1800225" cy="1800225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Rechteck 27">
                <a:extLst>
                  <a:ext uri="{FF2B5EF4-FFF2-40B4-BE49-F238E27FC236}">
                    <a16:creationId xmlns:a16="http://schemas.microsoft.com/office/drawing/2014/main" id="{D43378CB-2CC0-9855-453E-1F8FFECB4D49}"/>
                  </a:ext>
                </a:extLst>
              </p:cNvPr>
              <p:cNvSpPr/>
              <p:nvPr/>
            </p:nvSpPr>
            <p:spPr>
              <a:xfrm>
                <a:off x="5865363" y="3558591"/>
                <a:ext cx="1800225" cy="1800225"/>
              </a:xfrm>
              <a:prstGeom prst="rect">
                <a:avLst/>
              </a:prstGeom>
              <a:solidFill>
                <a:srgbClr val="C30131">
                  <a:alpha val="45000"/>
                </a:srgb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Rechteck 29">
                <a:extLst>
                  <a:ext uri="{FF2B5EF4-FFF2-40B4-BE49-F238E27FC236}">
                    <a16:creationId xmlns:a16="http://schemas.microsoft.com/office/drawing/2014/main" id="{E44925B7-A24F-6D56-6393-1869EEAFB082}"/>
                  </a:ext>
                </a:extLst>
              </p:cNvPr>
              <p:cNvSpPr/>
              <p:nvPr/>
            </p:nvSpPr>
            <p:spPr>
              <a:xfrm>
                <a:off x="3971703" y="5511689"/>
                <a:ext cx="1800225" cy="3571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>
                    <a:solidFill>
                      <a:schemeClr val="tx1"/>
                    </a:solidFill>
                  </a:rPr>
                  <a:t>niedrig</a:t>
                </a:r>
              </a:p>
            </p:txBody>
          </p:sp>
          <p:sp>
            <p:nvSpPr>
              <p:cNvPr id="45" name="Rechteck 31">
                <a:extLst>
                  <a:ext uri="{FF2B5EF4-FFF2-40B4-BE49-F238E27FC236}">
                    <a16:creationId xmlns:a16="http://schemas.microsoft.com/office/drawing/2014/main" id="{BDB5C8C4-7366-1739-842A-B9E9A6D97EEF}"/>
                  </a:ext>
                </a:extLst>
              </p:cNvPr>
              <p:cNvSpPr/>
              <p:nvPr/>
            </p:nvSpPr>
            <p:spPr>
              <a:xfrm>
                <a:off x="5865363" y="5511690"/>
                <a:ext cx="1800225" cy="3571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>
                    <a:solidFill>
                      <a:schemeClr val="tx1"/>
                    </a:solidFill>
                  </a:rPr>
                  <a:t>hoch</a:t>
                </a:r>
              </a:p>
            </p:txBody>
          </p:sp>
          <p:sp>
            <p:nvSpPr>
              <p:cNvPr id="46" name="Rechteck 32">
                <a:extLst>
                  <a:ext uri="{FF2B5EF4-FFF2-40B4-BE49-F238E27FC236}">
                    <a16:creationId xmlns:a16="http://schemas.microsoft.com/office/drawing/2014/main" id="{8204B3AC-5CDE-57F5-1FEF-F7A140598E8D}"/>
                  </a:ext>
                </a:extLst>
              </p:cNvPr>
              <p:cNvSpPr/>
              <p:nvPr/>
            </p:nvSpPr>
            <p:spPr>
              <a:xfrm rot="16200000">
                <a:off x="2793270" y="4299032"/>
                <a:ext cx="1800225" cy="3571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>
                    <a:solidFill>
                      <a:schemeClr val="tx1"/>
                    </a:solidFill>
                  </a:rPr>
                  <a:t>niedrig</a:t>
                </a:r>
              </a:p>
            </p:txBody>
          </p:sp>
          <p:sp>
            <p:nvSpPr>
              <p:cNvPr id="47" name="Rechteck 34">
                <a:extLst>
                  <a:ext uri="{FF2B5EF4-FFF2-40B4-BE49-F238E27FC236}">
                    <a16:creationId xmlns:a16="http://schemas.microsoft.com/office/drawing/2014/main" id="{15D9FA7B-BDEA-21F5-9DBB-F23C408925A7}"/>
                  </a:ext>
                </a:extLst>
              </p:cNvPr>
              <p:cNvSpPr/>
              <p:nvPr/>
            </p:nvSpPr>
            <p:spPr>
              <a:xfrm rot="16200000">
                <a:off x="2807336" y="2413159"/>
                <a:ext cx="1800225" cy="35718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>
                    <a:solidFill>
                      <a:schemeClr val="tx1"/>
                    </a:solidFill>
                  </a:rPr>
                  <a:t>hoch</a:t>
                </a:r>
              </a:p>
            </p:txBody>
          </p:sp>
        </p:grpSp>
      </p:grpSp>
      <p:pic>
        <p:nvPicPr>
          <p:cNvPr id="2" name="Grafik 37" descr="Hilfe mit einfarbiger Füllung">
            <a:extLst>
              <a:ext uri="{FF2B5EF4-FFF2-40B4-BE49-F238E27FC236}">
                <a16:creationId xmlns:a16="http://schemas.microsoft.com/office/drawing/2014/main" id="{FE1C7B11-37A5-A4A6-B6E2-D6336B4F4E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29109" y="2676292"/>
            <a:ext cx="629782" cy="533738"/>
          </a:xfrm>
          <a:prstGeom prst="rect">
            <a:avLst/>
          </a:prstGeom>
        </p:spPr>
      </p:pic>
      <p:pic>
        <p:nvPicPr>
          <p:cNvPr id="3" name="Grafik 39" descr="Kuh mit einfarbiger Füllung">
            <a:extLst>
              <a:ext uri="{FF2B5EF4-FFF2-40B4-BE49-F238E27FC236}">
                <a16:creationId xmlns:a16="http://schemas.microsoft.com/office/drawing/2014/main" id="{AFF69410-92B0-336D-ED20-C6E43794D9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226367" y="5629548"/>
            <a:ext cx="724745" cy="614218"/>
          </a:xfrm>
          <a:prstGeom prst="rect">
            <a:avLst/>
          </a:prstGeom>
        </p:spPr>
      </p:pic>
      <p:pic>
        <p:nvPicPr>
          <p:cNvPr id="7" name="Grafik 41" descr="Hund mit einfarbiger Füllung">
            <a:extLst>
              <a:ext uri="{FF2B5EF4-FFF2-40B4-BE49-F238E27FC236}">
                <a16:creationId xmlns:a16="http://schemas.microsoft.com/office/drawing/2014/main" id="{7A7D4105-7283-F723-DD00-6C8E25DB0E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73909" y="5594141"/>
            <a:ext cx="749796" cy="635449"/>
          </a:xfrm>
          <a:prstGeom prst="rect">
            <a:avLst/>
          </a:prstGeom>
        </p:spPr>
      </p:pic>
      <p:pic>
        <p:nvPicPr>
          <p:cNvPr id="8" name="Grafik 45" descr="Stern mit einfarbiger Füllung">
            <a:extLst>
              <a:ext uri="{FF2B5EF4-FFF2-40B4-BE49-F238E27FC236}">
                <a16:creationId xmlns:a16="http://schemas.microsoft.com/office/drawing/2014/main" id="{A38A63A2-09C8-408D-E57D-F74C50EA8A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88944" y="2667400"/>
            <a:ext cx="626298" cy="561581"/>
          </a:xfrm>
          <a:prstGeom prst="rect">
            <a:avLst/>
          </a:prstGeom>
        </p:spPr>
      </p:pic>
      <p:pic>
        <p:nvPicPr>
          <p:cNvPr id="9" name="Grafik 13" descr="Markierung mit einfarbiger Füllung">
            <a:extLst>
              <a:ext uri="{FF2B5EF4-FFF2-40B4-BE49-F238E27FC236}">
                <a16:creationId xmlns:a16="http://schemas.microsoft.com/office/drawing/2014/main" id="{D21BCB68-DE4C-20A7-2617-717AAC4A84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04523" y="2792748"/>
            <a:ext cx="843031" cy="714466"/>
          </a:xfrm>
          <a:prstGeom prst="rect">
            <a:avLst/>
          </a:prstGeom>
        </p:spPr>
      </p:pic>
      <p:sp>
        <p:nvSpPr>
          <p:cNvPr id="10" name="Textfeld 14">
            <a:extLst>
              <a:ext uri="{FF2B5EF4-FFF2-40B4-BE49-F238E27FC236}">
                <a16:creationId xmlns:a16="http://schemas.microsoft.com/office/drawing/2014/main" id="{6E4079B2-9DF5-4355-5063-4BE372007CD6}"/>
              </a:ext>
            </a:extLst>
          </p:cNvPr>
          <p:cNvSpPr txBox="1"/>
          <p:nvPr/>
        </p:nvSpPr>
        <p:spPr>
          <a:xfrm>
            <a:off x="6204383" y="3306881"/>
            <a:ext cx="1643309" cy="777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Granate Energy</a:t>
            </a:r>
          </a:p>
        </p:txBody>
      </p:sp>
      <p:pic>
        <p:nvPicPr>
          <p:cNvPr id="11" name="Grafik 17" descr="Markierung mit einfarbiger Füllung">
            <a:extLst>
              <a:ext uri="{FF2B5EF4-FFF2-40B4-BE49-F238E27FC236}">
                <a16:creationId xmlns:a16="http://schemas.microsoft.com/office/drawing/2014/main" id="{693DF838-C56A-1006-E223-46704042C7F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653667" y="5719136"/>
            <a:ext cx="843031" cy="714466"/>
          </a:xfrm>
          <a:prstGeom prst="rect">
            <a:avLst/>
          </a:prstGeom>
        </p:spPr>
      </p:pic>
      <p:sp>
        <p:nvSpPr>
          <p:cNvPr id="12" name="Textfeld 18">
            <a:extLst>
              <a:ext uri="{FF2B5EF4-FFF2-40B4-BE49-F238E27FC236}">
                <a16:creationId xmlns:a16="http://schemas.microsoft.com/office/drawing/2014/main" id="{F928A827-B536-0E7D-5923-BEAC99357CEC}"/>
              </a:ext>
            </a:extLst>
          </p:cNvPr>
          <p:cNvSpPr txBox="1"/>
          <p:nvPr/>
        </p:nvSpPr>
        <p:spPr>
          <a:xfrm>
            <a:off x="7253527" y="6233269"/>
            <a:ext cx="1643309" cy="45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Rakete</a:t>
            </a:r>
          </a:p>
        </p:txBody>
      </p:sp>
      <p:pic>
        <p:nvPicPr>
          <p:cNvPr id="13" name="Grafik 20" descr="Markierung mit einfarbiger Füllung">
            <a:extLst>
              <a:ext uri="{FF2B5EF4-FFF2-40B4-BE49-F238E27FC236}">
                <a16:creationId xmlns:a16="http://schemas.microsoft.com/office/drawing/2014/main" id="{6514B660-19E0-95F3-535D-2EBA5D20E82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967429" y="7157664"/>
            <a:ext cx="843031" cy="714466"/>
          </a:xfrm>
          <a:prstGeom prst="rect">
            <a:avLst/>
          </a:prstGeom>
        </p:spPr>
      </p:pic>
      <p:sp>
        <p:nvSpPr>
          <p:cNvPr id="14" name="Textfeld 21">
            <a:extLst>
              <a:ext uri="{FF2B5EF4-FFF2-40B4-BE49-F238E27FC236}">
                <a16:creationId xmlns:a16="http://schemas.microsoft.com/office/drawing/2014/main" id="{61B30A3E-54C4-05A9-D692-670A61B8B82B}"/>
              </a:ext>
            </a:extLst>
          </p:cNvPr>
          <p:cNvSpPr txBox="1"/>
          <p:nvPr/>
        </p:nvSpPr>
        <p:spPr>
          <a:xfrm>
            <a:off x="11567289" y="7671797"/>
            <a:ext cx="1643309" cy="45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Urtyp</a:t>
            </a:r>
          </a:p>
        </p:txBody>
      </p:sp>
      <p:pic>
        <p:nvPicPr>
          <p:cNvPr id="15" name="Grafik 24" descr="Markierung mit einfarbiger Füllung">
            <a:extLst>
              <a:ext uri="{FF2B5EF4-FFF2-40B4-BE49-F238E27FC236}">
                <a16:creationId xmlns:a16="http://schemas.microsoft.com/office/drawing/2014/main" id="{4AC687AF-E035-209D-B57F-4502CEFCA5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186400" y="4519977"/>
            <a:ext cx="843031" cy="714466"/>
          </a:xfrm>
          <a:prstGeom prst="rect">
            <a:avLst/>
          </a:prstGeom>
        </p:spPr>
      </p:pic>
      <p:sp>
        <p:nvSpPr>
          <p:cNvPr id="16" name="Textfeld 25">
            <a:extLst>
              <a:ext uri="{FF2B5EF4-FFF2-40B4-BE49-F238E27FC236}">
                <a16:creationId xmlns:a16="http://schemas.microsoft.com/office/drawing/2014/main" id="{C5AF3FC0-2802-84FD-3A99-0426BA8DA680}"/>
              </a:ext>
            </a:extLst>
          </p:cNvPr>
          <p:cNvSpPr txBox="1"/>
          <p:nvPr/>
        </p:nvSpPr>
        <p:spPr>
          <a:xfrm>
            <a:off x="7618732" y="5055340"/>
            <a:ext cx="1894217" cy="457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Kiezmische</a:t>
            </a:r>
          </a:p>
        </p:txBody>
      </p:sp>
      <p:pic>
        <p:nvPicPr>
          <p:cNvPr id="17" name="Grafik 33" descr="Markierung mit einfarbiger Füllung">
            <a:extLst>
              <a:ext uri="{FF2B5EF4-FFF2-40B4-BE49-F238E27FC236}">
                <a16:creationId xmlns:a16="http://schemas.microsoft.com/office/drawing/2014/main" id="{66539F78-E804-42FA-4ABA-7E6D033D3D6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887345" y="7157664"/>
            <a:ext cx="843031" cy="714466"/>
          </a:xfrm>
          <a:prstGeom prst="rect">
            <a:avLst/>
          </a:prstGeom>
        </p:spPr>
      </p:pic>
      <p:sp>
        <p:nvSpPr>
          <p:cNvPr id="18" name="Textfeld 36">
            <a:extLst>
              <a:ext uri="{FF2B5EF4-FFF2-40B4-BE49-F238E27FC236}">
                <a16:creationId xmlns:a16="http://schemas.microsoft.com/office/drawing/2014/main" id="{8A5EFD6A-A96D-8F67-4709-A939EF978279}"/>
              </a:ext>
            </a:extLst>
          </p:cNvPr>
          <p:cNvSpPr txBox="1"/>
          <p:nvPr/>
        </p:nvSpPr>
        <p:spPr>
          <a:xfrm>
            <a:off x="9487205" y="7671797"/>
            <a:ext cx="1643309" cy="45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Rotlicht</a:t>
            </a:r>
          </a:p>
        </p:txBody>
      </p:sp>
      <p:pic>
        <p:nvPicPr>
          <p:cNvPr id="19" name="Picture 18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5A3CC4BB-7DAE-B82B-8B01-ADBC306E6A1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348F28D9-37F1-CD63-931F-6E4726A0719B}"/>
              </a:ext>
            </a:extLst>
          </p:cNvPr>
          <p:cNvSpPr txBox="1"/>
          <p:nvPr/>
        </p:nvSpPr>
        <p:spPr>
          <a:xfrm>
            <a:off x="7783286" y="9470571"/>
            <a:ext cx="378822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dirty="0">
                <a:cs typeface="Calibri"/>
              </a:rPr>
              <a:t>Relativer Marktanteil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6E518B9-2324-AAF5-7597-9C56869D2115}"/>
              </a:ext>
            </a:extLst>
          </p:cNvPr>
          <p:cNvSpPr txBox="1"/>
          <p:nvPr/>
        </p:nvSpPr>
        <p:spPr>
          <a:xfrm rot="16200000">
            <a:off x="2906486" y="5366656"/>
            <a:ext cx="378822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dirty="0">
                <a:cs typeface="Calibri"/>
              </a:rPr>
              <a:t>Marktwachstum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142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>
            <a:extLst>
              <a:ext uri="{FF2B5EF4-FFF2-40B4-BE49-F238E27FC236}">
                <a16:creationId xmlns:a16="http://schemas.microsoft.com/office/drawing/2014/main" id="{C3B13F32-78A7-C4ED-B9A2-36C52A9D1943}"/>
              </a:ext>
            </a:extLst>
          </p:cNvPr>
          <p:cNvGrpSpPr/>
          <p:nvPr/>
        </p:nvGrpSpPr>
        <p:grpSpPr>
          <a:xfrm>
            <a:off x="16761412" y="-21033"/>
            <a:ext cx="1019107" cy="1241728"/>
            <a:chOff x="0" y="0"/>
            <a:chExt cx="2354580" cy="2868930"/>
          </a:xfrm>
        </p:grpSpPr>
        <p:sp>
          <p:nvSpPr>
            <p:cNvPr id="31" name="Freeform 3">
              <a:extLst>
                <a:ext uri="{FF2B5EF4-FFF2-40B4-BE49-F238E27FC236}">
                  <a16:creationId xmlns:a16="http://schemas.microsoft.com/office/drawing/2014/main" id="{7DD441D7-9868-3B54-4A4A-66BD137E3F4C}"/>
                </a:ext>
              </a:extLst>
            </p:cNvPr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C20534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chemeClr val="bg1"/>
                </a:solidFill>
                <a:latin typeface="Public Sans Thin"/>
              </a:rPr>
              <a:t>12</a:t>
            </a:r>
          </a:p>
        </p:txBody>
      </p:sp>
      <p:sp>
        <p:nvSpPr>
          <p:cNvPr id="5" name="AutoShape 5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C3013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 err="1">
                <a:solidFill>
                  <a:srgbClr val="C30131"/>
                </a:solidFill>
                <a:latin typeface="Public Sans Medium"/>
              </a:rPr>
              <a:t>Kundenportfolio</a:t>
            </a:r>
            <a:endParaRPr lang="en-US" sz="4389" dirty="0">
              <a:solidFill>
                <a:srgbClr val="C30131"/>
              </a:solidFill>
              <a:latin typeface="Public Sans Medium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9E2A6A4-28DF-4F02-8D41-77F60AF965C7}"/>
              </a:ext>
            </a:extLst>
          </p:cNvPr>
          <p:cNvCxnSpPr>
            <a:cxnSpLocks/>
          </p:cNvCxnSpPr>
          <p:nvPr/>
        </p:nvCxnSpPr>
        <p:spPr>
          <a:xfrm flipV="1">
            <a:off x="3352800" y="2324100"/>
            <a:ext cx="0" cy="6477000"/>
          </a:xfrm>
          <a:prstGeom prst="straightConnector1">
            <a:avLst/>
          </a:prstGeom>
          <a:ln w="95250">
            <a:solidFill>
              <a:srgbClr val="C30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A622C76-2BE1-81DD-5D94-307889441B6A}"/>
              </a:ext>
            </a:extLst>
          </p:cNvPr>
          <p:cNvCxnSpPr>
            <a:cxnSpLocks/>
          </p:cNvCxnSpPr>
          <p:nvPr/>
        </p:nvCxnSpPr>
        <p:spPr>
          <a:xfrm>
            <a:off x="3352800" y="8755200"/>
            <a:ext cx="11353800" cy="0"/>
          </a:xfrm>
          <a:prstGeom prst="straightConnector1">
            <a:avLst/>
          </a:prstGeom>
          <a:ln w="95250">
            <a:solidFill>
              <a:srgbClr val="C301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439372AF-BF08-6387-2C02-09D294731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169537"/>
              </p:ext>
            </p:extLst>
          </p:nvPr>
        </p:nvGraphicFramePr>
        <p:xfrm>
          <a:off x="3505200" y="2729464"/>
          <a:ext cx="10744200" cy="5884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>
                  <a:extLst>
                    <a:ext uri="{9D8B030D-6E8A-4147-A177-3AD203B41FA5}">
                      <a16:colId xmlns:a16="http://schemas.microsoft.com/office/drawing/2014/main" val="3964516793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427135127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3095600664"/>
                    </a:ext>
                  </a:extLst>
                </a:gridCol>
              </a:tblGrid>
              <a:tr h="1961528">
                <a:tc>
                  <a:txBody>
                    <a:bodyPr/>
                    <a:lstStyle/>
                    <a:p>
                      <a:pPr algn="ctr"/>
                      <a:r>
                        <a:rPr lang="en-DE" sz="2800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Reife Topkunden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DE" sz="2400" b="0" kern="120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Supermärkte</a:t>
                      </a:r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013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Potenzialträchtige Topkunden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DE" sz="2400" b="0" kern="120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Bars, Pubs, Nachtclubs, Konzerte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DE" sz="2400" b="0" kern="120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Großhändler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DE" sz="2400" b="0" kern="120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Endverbraucher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01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903070"/>
                  </a:ext>
                </a:extLst>
              </a:tr>
              <a:tr h="1961528">
                <a:tc gridSpan="2">
                  <a:txBody>
                    <a:bodyPr/>
                    <a:lstStyle/>
                    <a:p>
                      <a:pPr algn="ctr"/>
                      <a:r>
                        <a:rPr lang="en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Profitable Normalkunden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DE" sz="2400" b="0" kern="120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Kioske, Tankstellen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DE" sz="2400" b="0" kern="120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Restaurants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endParaRPr lang="en-DE" sz="2400" b="0" kern="120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01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Aufsteiger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DE" sz="2400" b="0" kern="120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Festivals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01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015562"/>
                  </a:ext>
                </a:extLst>
              </a:tr>
              <a:tr h="1961528">
                <a:tc gridSpan="2">
                  <a:txBody>
                    <a:bodyPr/>
                    <a:lstStyle/>
                    <a:p>
                      <a:pPr algn="ctr"/>
                      <a:r>
                        <a:rPr lang="en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Verlustbringer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DE" sz="2400" b="0" kern="120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Sportveranstaltungen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DE" sz="2400" b="0" kern="120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Hotels/Resorts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en-DE" sz="2400" b="0" kern="120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Catering-Unternehmen</a:t>
                      </a:r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01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Fragezeichen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01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362968"/>
                  </a:ext>
                </a:extLst>
              </a:tr>
            </a:tbl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5D9CA98C-92BC-346C-01AE-96F803BF4891}"/>
              </a:ext>
            </a:extLst>
          </p:cNvPr>
          <p:cNvSpPr txBox="1"/>
          <p:nvPr/>
        </p:nvSpPr>
        <p:spPr>
          <a:xfrm>
            <a:off x="4395185" y="8966982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000" b="1" dirty="0">
                <a:solidFill>
                  <a:srgbClr val="C30131"/>
                </a:solidFill>
                <a:latin typeface="Public Sans Medium"/>
              </a:rPr>
              <a:t>niedrig</a:t>
            </a:r>
            <a:endParaRPr lang="en-DE" sz="2800" b="1" dirty="0">
              <a:solidFill>
                <a:srgbClr val="C30131"/>
              </a:solidFill>
              <a:latin typeface="Public Sans Medium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7EF0C3D-FFDF-2A85-932C-599D91B400D1}"/>
              </a:ext>
            </a:extLst>
          </p:cNvPr>
          <p:cNvSpPr txBox="1"/>
          <p:nvPr/>
        </p:nvSpPr>
        <p:spPr>
          <a:xfrm>
            <a:off x="8305800" y="8966982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000" b="1" dirty="0">
                <a:solidFill>
                  <a:srgbClr val="C30131"/>
                </a:solidFill>
                <a:latin typeface="Public Sans Medium"/>
              </a:rPr>
              <a:t>mittel</a:t>
            </a:r>
            <a:endParaRPr lang="en-DE" sz="2800" b="1" dirty="0">
              <a:solidFill>
                <a:srgbClr val="C30131"/>
              </a:solidFill>
              <a:latin typeface="Public Sans Medium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04E7BCD-5A27-7FF2-31E4-99AEDD1273E3}"/>
              </a:ext>
            </a:extLst>
          </p:cNvPr>
          <p:cNvSpPr txBox="1"/>
          <p:nvPr/>
        </p:nvSpPr>
        <p:spPr>
          <a:xfrm>
            <a:off x="11734800" y="8966982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2000" b="1" dirty="0">
                <a:solidFill>
                  <a:srgbClr val="C30131"/>
                </a:solidFill>
                <a:latin typeface="Public Sans Medium"/>
              </a:rPr>
              <a:t>hoch</a:t>
            </a:r>
            <a:endParaRPr lang="en-DE" sz="2800" b="1" dirty="0">
              <a:solidFill>
                <a:srgbClr val="C30131"/>
              </a:solidFill>
              <a:latin typeface="Public Sans Medium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AC25755-8F56-811A-D000-A8A4C2012168}"/>
              </a:ext>
            </a:extLst>
          </p:cNvPr>
          <p:cNvSpPr txBox="1"/>
          <p:nvPr/>
        </p:nvSpPr>
        <p:spPr>
          <a:xfrm>
            <a:off x="2690336" y="6871202"/>
            <a:ext cx="492443" cy="151929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DE" sz="2000" b="1" dirty="0">
                <a:solidFill>
                  <a:srgbClr val="C30131"/>
                </a:solidFill>
                <a:latin typeface="Public Sans Medium"/>
              </a:rPr>
              <a:t>niedrig</a:t>
            </a:r>
            <a:endParaRPr lang="en-DE" sz="2800" b="1" dirty="0">
              <a:solidFill>
                <a:srgbClr val="C30131"/>
              </a:solidFill>
              <a:latin typeface="Public Sans Medium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DF9C45-97FC-B992-8B22-65034CA77CD0}"/>
              </a:ext>
            </a:extLst>
          </p:cNvPr>
          <p:cNvSpPr txBox="1"/>
          <p:nvPr/>
        </p:nvSpPr>
        <p:spPr>
          <a:xfrm>
            <a:off x="2690336" y="4912107"/>
            <a:ext cx="492443" cy="151929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DE" sz="2000" b="1" dirty="0">
                <a:solidFill>
                  <a:srgbClr val="C30131"/>
                </a:solidFill>
                <a:latin typeface="Public Sans Medium"/>
              </a:rPr>
              <a:t>mittel</a:t>
            </a:r>
            <a:endParaRPr lang="en-DE" sz="2800" b="1" dirty="0">
              <a:solidFill>
                <a:srgbClr val="C30131"/>
              </a:solidFill>
              <a:latin typeface="Public Sans Medium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81D49F5-E75F-7D94-04F4-9F9E5BA0AB4E}"/>
              </a:ext>
            </a:extLst>
          </p:cNvPr>
          <p:cNvSpPr txBox="1"/>
          <p:nvPr/>
        </p:nvSpPr>
        <p:spPr>
          <a:xfrm>
            <a:off x="2690335" y="2953012"/>
            <a:ext cx="492443" cy="151929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DE" sz="2000" b="1" dirty="0">
                <a:solidFill>
                  <a:srgbClr val="C30131"/>
                </a:solidFill>
                <a:latin typeface="Public Sans Medium"/>
              </a:rPr>
              <a:t>hoch</a:t>
            </a:r>
            <a:endParaRPr lang="en-DE" sz="2800" b="1" dirty="0">
              <a:solidFill>
                <a:srgbClr val="C30131"/>
              </a:solidFill>
              <a:latin typeface="Public Sans Medium"/>
            </a:endParaRPr>
          </a:p>
        </p:txBody>
      </p:sp>
      <p:sp>
        <p:nvSpPr>
          <p:cNvPr id="44" name="TextBox 6">
            <a:extLst>
              <a:ext uri="{FF2B5EF4-FFF2-40B4-BE49-F238E27FC236}">
                <a16:creationId xmlns:a16="http://schemas.microsoft.com/office/drawing/2014/main" id="{7CCF5F45-3058-65C9-3AD9-79DD33F429B0}"/>
              </a:ext>
            </a:extLst>
          </p:cNvPr>
          <p:cNvSpPr txBox="1"/>
          <p:nvPr/>
        </p:nvSpPr>
        <p:spPr>
          <a:xfrm>
            <a:off x="4946567" y="9220858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145"/>
              </a:lnSpc>
            </a:pPr>
            <a:r>
              <a:rPr lang="en-US" sz="3600" dirty="0" err="1">
                <a:solidFill>
                  <a:srgbClr val="C30131"/>
                </a:solidFill>
                <a:latin typeface="Public Sans Medium"/>
              </a:rPr>
              <a:t>Kundenpotenzial</a:t>
            </a:r>
            <a:r>
              <a:rPr lang="en-US" sz="3600" dirty="0">
                <a:solidFill>
                  <a:srgbClr val="C30131"/>
                </a:solidFill>
                <a:latin typeface="Public Sans Medium"/>
              </a:rPr>
              <a:t> (CLV)</a:t>
            </a:r>
          </a:p>
        </p:txBody>
      </p:sp>
      <p:sp>
        <p:nvSpPr>
          <p:cNvPr id="45" name="TextBox 6">
            <a:extLst>
              <a:ext uri="{FF2B5EF4-FFF2-40B4-BE49-F238E27FC236}">
                <a16:creationId xmlns:a16="http://schemas.microsoft.com/office/drawing/2014/main" id="{CE24130F-3476-82BE-B7D8-38102EA95DC4}"/>
              </a:ext>
            </a:extLst>
          </p:cNvPr>
          <p:cNvSpPr txBox="1"/>
          <p:nvPr/>
        </p:nvSpPr>
        <p:spPr>
          <a:xfrm>
            <a:off x="1799850" y="3669417"/>
            <a:ext cx="692754" cy="4135029"/>
          </a:xfrm>
          <a:prstGeom prst="rect">
            <a:avLst/>
          </a:prstGeom>
        </p:spPr>
        <p:txBody>
          <a:bodyPr vert="vert270" wrap="square" lIns="0" tIns="0" rIns="0" bIns="0" rtlCol="0" anchor="t">
            <a:spAutoFit/>
          </a:bodyPr>
          <a:lstStyle/>
          <a:p>
            <a:pPr algn="ctr">
              <a:lnSpc>
                <a:spcPts val="6145"/>
              </a:lnSpc>
            </a:pPr>
            <a:r>
              <a:rPr lang="en-US" sz="3600" dirty="0" err="1">
                <a:solidFill>
                  <a:srgbClr val="C30131"/>
                </a:solidFill>
                <a:latin typeface="Public Sans Medium"/>
              </a:rPr>
              <a:t>Profitabilität</a:t>
            </a:r>
            <a:endParaRPr lang="en-US" sz="3600" dirty="0">
              <a:solidFill>
                <a:srgbClr val="C30131"/>
              </a:solidFill>
              <a:latin typeface="Public Sans Medium"/>
            </a:endParaRPr>
          </a:p>
        </p:txBody>
      </p:sp>
      <p:pic>
        <p:nvPicPr>
          <p:cNvPr id="46" name="Picture 45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8799ADE7-40C6-960F-A041-369D362DC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15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01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78476" y="0"/>
            <a:ext cx="1019107" cy="1241728"/>
            <a:chOff x="0" y="0"/>
            <a:chExt cx="2354580" cy="286893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AutoShape 4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5" name="TextBox 5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000000"/>
                </a:solidFill>
                <a:latin typeface="Public Sans Thin"/>
              </a:rPr>
              <a:t>13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 err="1">
                <a:solidFill>
                  <a:srgbClr val="FFFFFF"/>
                </a:solidFill>
                <a:latin typeface="Public Sans Medium"/>
              </a:rPr>
              <a:t>Literatur</a:t>
            </a:r>
            <a:endParaRPr lang="en-US" sz="4389" dirty="0">
              <a:solidFill>
                <a:srgbClr val="FFFFFF"/>
              </a:solidFill>
              <a:latin typeface="Public Sans Medium"/>
            </a:endParaRPr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C3A7FBC2-AC21-0ABC-982B-013B78D6F32D}"/>
              </a:ext>
            </a:extLst>
          </p:cNvPr>
          <p:cNvSpPr txBox="1"/>
          <p:nvPr/>
        </p:nvSpPr>
        <p:spPr>
          <a:xfrm>
            <a:off x="1028769" y="2063703"/>
            <a:ext cx="16216236" cy="70142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indent="0">
              <a:buNone/>
            </a:pPr>
            <a:r>
              <a:rPr lang="de-DE" sz="1899" dirty="0">
                <a:solidFill>
                  <a:srgbClr val="FFFFFF"/>
                </a:solidFill>
                <a:latin typeface="Public Sans"/>
              </a:rPr>
              <a:t>Dierig, C. (2022). Wählen ab 16, Bier ab 18? Das halten Brauer von der Idee des Drogenbeauftragten. Welt. 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www.welt.de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wirtschaft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/article236843221/Alkohol-ab-18-Das-halten-Brauer-von-der-Idee-des-Drogenbeauftragten.html (Zugriff 23.10.23)</a:t>
            </a: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en-GB" sz="1899" dirty="0">
                <a:solidFill>
                  <a:srgbClr val="FFFFFF"/>
                </a:solidFill>
                <a:latin typeface="Public Sans"/>
              </a:rPr>
              <a:t>ASTRA (2023). Website. https://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www.astra-bier.de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 (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Zugriff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 am 17.10.2023)</a:t>
            </a: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Deutscher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Brauer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-Bund. (5. April, 2023).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Bierverbrauch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pro Kopf in Deutschland in den Jahren 1950 bis 2022 (in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Liter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) [Graph]. In Statista.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Zugriff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am 17.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Oktober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2023, von https://de-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statista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-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com.ezproxy.fh-muenster.de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statistik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daten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studie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/4628/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umfrage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/entwicklung-des-bierverbrauchs-pro-kopf-in-deutschland-seit-2000/</a:t>
            </a:r>
            <a:endParaRPr lang="en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endParaRPr lang="en-GB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Statistisches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Bundesamt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(2023).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Erzeugerpreisindex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von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alkoholfreiem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Bier in Deutschland in den Jahren 2015 bis 2022. In Statista: 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https://de-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statista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-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com.ezproxy.fh-muenster.de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statistik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/daten/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studie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/1384986/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umfrage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/erzeugerpreisindex-alkoholfreies-bier-deutschland/ (Zugriff am 17.10.2023)</a:t>
            </a:r>
            <a:endParaRPr lang="en-GB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de-DE" sz="1899" dirty="0">
                <a:solidFill>
                  <a:srgbClr val="FFFFFF"/>
                </a:solidFill>
                <a:latin typeface="Public Sans"/>
              </a:rPr>
              <a:t>Statista Consumer 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Insights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 (2023). Ranking der wichtigsten Biermarken in Deutschland nach Markenbekanntheit im Jahr 2023. In Statista: 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de.statista.com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statistik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/daten/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studie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/1356891/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umfrage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/bekannteste-biermarken-in-deutschland/ (Zugriff am 17.10.2023)</a:t>
            </a: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en-GB" sz="1899" dirty="0">
                <a:solidFill>
                  <a:srgbClr val="FFFFFF"/>
                </a:solidFill>
                <a:latin typeface="Public Sans"/>
              </a:rPr>
              <a:t>Statista. (14. Mai, 2023).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Absatz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von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alkoholfreiem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Bier in Deutschland in den Jahren 2014 bis 2023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mit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einer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Prognose bis 2027 (in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Millionen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Liter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) [Graph]. In Statista.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Zugriff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am 17.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Oktober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2023, von </a:t>
            </a:r>
            <a:r>
              <a:rPr lang="en-GB" sz="1899" dirty="0">
                <a:solidFill>
                  <a:srgbClr val="FFFFFF"/>
                </a:solidFill>
                <a:latin typeface="Public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https://de-statista-com.ezproxy.fh-muenster.de/statistik/daten/studie/1364642/umfrage/absatz-von-alkoholfreiem-bier-in-deutschland/</a:t>
            </a:r>
            <a:endParaRPr lang="en-GB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endParaRPr lang="en-GB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Statistisches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Bundesamt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. (1.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Februar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, 2023).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Absatz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von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Biermischgetränken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der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Brauwirtschaft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in Deutschland in den Jahren 1999 bis 2022 (in 1.000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Hektoliter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) [Graph]. In Statista.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Zugriff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am 17. 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Oktober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 2023, von https://de-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statista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-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com.ezproxy.fh-muenster.de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statistik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daten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studie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/319258/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umfrage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absatz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-von-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biermischgetraenken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-in-</a:t>
            </a:r>
            <a:r>
              <a:rPr lang="en-GB" sz="1899" dirty="0" err="1">
                <a:solidFill>
                  <a:srgbClr val="FFFFFF"/>
                </a:solidFill>
                <a:latin typeface="Public Sans"/>
              </a:rPr>
              <a:t>deutschland</a:t>
            </a:r>
            <a:r>
              <a:rPr lang="en-GB" sz="1899" dirty="0">
                <a:solidFill>
                  <a:srgbClr val="FFFFFF"/>
                </a:solidFill>
                <a:latin typeface="Public Sans"/>
              </a:rPr>
              <a:t>/</a:t>
            </a: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</p:txBody>
      </p:sp>
    </p:spTree>
    <p:extLst>
      <p:ext uri="{BB962C8B-B14F-4D97-AF65-F5344CB8AC3E}">
        <p14:creationId xmlns:p14="http://schemas.microsoft.com/office/powerpoint/2010/main" val="2540253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01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78476" y="0"/>
            <a:ext cx="1019107" cy="1241728"/>
            <a:chOff x="0" y="0"/>
            <a:chExt cx="2354580" cy="286893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AutoShape 4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5" name="TextBox 5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000000"/>
                </a:solidFill>
                <a:latin typeface="Public Sans Thin"/>
              </a:rPr>
              <a:t>14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 err="1">
                <a:solidFill>
                  <a:srgbClr val="FFFFFF"/>
                </a:solidFill>
                <a:latin typeface="Public Sans Medium"/>
              </a:rPr>
              <a:t>Literatur</a:t>
            </a:r>
            <a:endParaRPr lang="en-US" sz="4389" dirty="0">
              <a:solidFill>
                <a:srgbClr val="FFFFFF"/>
              </a:solidFill>
              <a:latin typeface="Public Sans Medium"/>
            </a:endParaRPr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C3A7FBC2-AC21-0ABC-982B-013B78D6F32D}"/>
              </a:ext>
            </a:extLst>
          </p:cNvPr>
          <p:cNvSpPr txBox="1"/>
          <p:nvPr/>
        </p:nvSpPr>
        <p:spPr>
          <a:xfrm>
            <a:off x="1028769" y="2063703"/>
            <a:ext cx="16216236" cy="75987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indent="0">
              <a:buNone/>
            </a:pPr>
            <a:r>
              <a:rPr lang="de-DE" sz="1899" dirty="0">
                <a:solidFill>
                  <a:srgbClr val="FFFFFF"/>
                </a:solidFill>
                <a:latin typeface="Public Sans"/>
              </a:rPr>
              <a:t>Dierig, C. (2022). Wählen ab 16, Bier ab 18? Das halten Brauer von der Idee des Drogenbeauftragten. Welt. 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www.welt.de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wirtschaft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/article236843221/Alkohol-ab-18-Das-halten-Brauer-von-der-Idee-des-Drogenbeauftragten.html (Zugriff 23.10.23)</a:t>
            </a: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de-DE" sz="1899" dirty="0">
                <a:solidFill>
                  <a:srgbClr val="FFFFFF"/>
                </a:solidFill>
                <a:latin typeface="Public Sans"/>
              </a:rPr>
              <a:t>Tagesschau (2022). Biersteuer soll für Kleinbrauereien niedrig bleiben. 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www.tagesschau.de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wirtschaft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/biersteuer-soll-fuer-kleine-brauereien-niedrig-bleiben-101.html (Zugriff 23.10.23)</a:t>
            </a: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de-DE" sz="1899" dirty="0">
                <a:solidFill>
                  <a:srgbClr val="FFFFFF"/>
                </a:solidFill>
                <a:latin typeface="Public Sans"/>
              </a:rPr>
              <a:t>Berliner Zeitung (2023). „Politische Wirren“ und Teuerung: Deutsche trinken weniger Bier. 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www.berliner-zeitung.de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news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/deutsche-trinken-weniger-bier-politische-wirren-und-teuerung-beeinflussen-kaufverhalten-li.374917</a:t>
            </a:r>
            <a:r>
              <a:rPr lang="en-US" sz="1899" dirty="0">
                <a:solidFill>
                  <a:srgbClr val="FFFFFF"/>
                </a:solidFill>
                <a:latin typeface="Public Sans"/>
              </a:rPr>
              <a:t>  (</a:t>
            </a:r>
            <a:r>
              <a:rPr lang="en-US" sz="1899" dirty="0" err="1">
                <a:solidFill>
                  <a:srgbClr val="FFFFFF"/>
                </a:solidFill>
                <a:latin typeface="Public Sans"/>
              </a:rPr>
              <a:t>Zugriff</a:t>
            </a:r>
            <a:r>
              <a:rPr lang="en-US" sz="1899" dirty="0">
                <a:solidFill>
                  <a:srgbClr val="FFFFFF"/>
                </a:solidFill>
                <a:latin typeface="Public Sans"/>
              </a:rPr>
              <a:t> 23.10.23)</a:t>
            </a:r>
          </a:p>
          <a:p>
            <a:pPr marL="0" indent="0">
              <a:buNone/>
            </a:pPr>
            <a:endParaRPr lang="en-US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en-US" sz="1899" dirty="0" err="1">
                <a:solidFill>
                  <a:srgbClr val="FFFFFF"/>
                </a:solidFill>
                <a:latin typeface="Public Sans"/>
              </a:rPr>
              <a:t>Zukunftsinstitut</a:t>
            </a:r>
            <a:r>
              <a:rPr lang="en-US" sz="1899" dirty="0">
                <a:solidFill>
                  <a:srgbClr val="FFFFFF"/>
                </a:solidFill>
                <a:latin typeface="Public Sans"/>
              </a:rPr>
              <a:t> (2023). Megatrend Gesundheit. 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www.zukunftsinstitut.de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/dossier/megatrend-gesundheit/ (Zugriff 23.10.23)</a:t>
            </a: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de-DE" sz="1899" dirty="0">
                <a:solidFill>
                  <a:srgbClr val="FFFFFF"/>
                </a:solidFill>
                <a:latin typeface="Public Sans"/>
              </a:rPr>
              <a:t>Magenheim, T. (2023). Deutscher Hopfen ist klimagefährdet. Stuttgarter Zeitung. 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www.stuttgarter-zeitung.de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/inhalt.hopfenanbau-in-deutschland-deutscher-hopfen-ist-klimagefaehrdet.4221ded3-d795-4c8b-a575-a91cd60d0926.html (Zugriff 23.10.23)</a:t>
            </a: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de-DE" sz="1899" dirty="0">
                <a:solidFill>
                  <a:srgbClr val="FFFFFF"/>
                </a:solidFill>
                <a:latin typeface="Public Sans"/>
              </a:rPr>
              <a:t>Langhammer, F. (2023). Angst vor leeren Flaschen. Süddeutsche Zeitung. 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www.sueddeutsche.de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muenchen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ebersberg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/bier-co2-brauerei-energiekrise-landkreis-ebersberg-1.5654487 (Zugriff 23.10.23)</a:t>
            </a: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de-DE" sz="1899" dirty="0">
                <a:solidFill>
                  <a:srgbClr val="FFFFFF"/>
                </a:solidFill>
                <a:latin typeface="Public Sans"/>
              </a:rPr>
              <a:t>Deutscher Bundestag (2021). Werbeverbot für 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alkohohaltige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 Getränke . 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www.bundestag.de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resource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blob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/840012/d518ec24e66f2ece527ff92fb10c85ff/WD-10-002-21-pdf-data.pdf (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Zugrif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  23.10.23)</a:t>
            </a: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Deitschlandfunk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 (2023). Warum steigen die Preise? 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www.deutschlandfunk.de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/inflation-warum-steigen-die-preise-100.html  (23.10.23)</a:t>
            </a:r>
          </a:p>
          <a:p>
            <a:pPr marL="0" indent="0">
              <a:buNone/>
            </a:pPr>
            <a:endParaRPr lang="de-DE" sz="1899" dirty="0">
              <a:solidFill>
                <a:srgbClr val="FFFFFF"/>
              </a:solidFill>
              <a:latin typeface="Public Sans"/>
            </a:endParaRPr>
          </a:p>
          <a:p>
            <a:pPr marL="0" indent="0">
              <a:buNone/>
            </a:pPr>
            <a:r>
              <a:rPr lang="de-DE" sz="1899" dirty="0">
                <a:solidFill>
                  <a:srgbClr val="FFFFFF"/>
                </a:solidFill>
                <a:latin typeface="Public Sans"/>
              </a:rPr>
              <a:t>ABB (2022). Brauindustrie profitiert von neuer Automatisierungslösung, die speziell von ABBs Braumeistern für Braumeister entwickelt wurde. https://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new.abb.com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news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/de/</a:t>
            </a:r>
            <a:r>
              <a:rPr lang="de-DE" sz="1899" dirty="0" err="1">
                <a:solidFill>
                  <a:srgbClr val="FFFFFF"/>
                </a:solidFill>
                <a:latin typeface="Public Sans"/>
              </a:rPr>
              <a:t>detail</a:t>
            </a:r>
            <a:r>
              <a:rPr lang="de-DE" sz="1899" dirty="0">
                <a:solidFill>
                  <a:srgbClr val="FFFFFF"/>
                </a:solidFill>
                <a:latin typeface="Public Sans"/>
              </a:rPr>
              <a:t>/94539/brauindustrie-profitiert-von-neuer-automatisierungslosung-die-speziell-von-abbs-braumeistern-fur-braumeister-entwickelt-wurde (Zugriff 23.10.12)</a:t>
            </a:r>
          </a:p>
        </p:txBody>
      </p:sp>
    </p:spTree>
    <p:extLst>
      <p:ext uri="{BB962C8B-B14F-4D97-AF65-F5344CB8AC3E}">
        <p14:creationId xmlns:p14="http://schemas.microsoft.com/office/powerpoint/2010/main" val="3777525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01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16778476" y="0"/>
            <a:ext cx="1019107" cy="1241728"/>
            <a:chOff x="0" y="0"/>
            <a:chExt cx="2354580" cy="286893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7022719" y="150326"/>
            <a:ext cx="473161" cy="8363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>
                <a:solidFill>
                  <a:srgbClr val="000000"/>
                </a:solidFill>
                <a:latin typeface="Public Sans Thin"/>
              </a:rPr>
              <a:t>1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6B72D664-2245-A2D6-C21E-F6EC167D4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9641668"/>
              </p:ext>
            </p:extLst>
          </p:nvPr>
        </p:nvGraphicFramePr>
        <p:xfrm>
          <a:off x="1524000" y="1079500"/>
          <a:ext cx="13258800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10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A93A0FA4-1EE5-55E1-62D3-BFFD6BE046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597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01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78476" y="0"/>
            <a:ext cx="1019107" cy="1241728"/>
            <a:chOff x="0" y="0"/>
            <a:chExt cx="2354580" cy="286893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AutoShape 4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5" name="TextBox 5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000000"/>
                </a:solidFill>
                <a:latin typeface="Public Sans Thin"/>
              </a:rPr>
              <a:t>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>
                <a:solidFill>
                  <a:srgbClr val="FFFFFF"/>
                </a:solidFill>
                <a:latin typeface="Public Sans Medium"/>
              </a:rPr>
              <a:t>PESTLE-</a:t>
            </a:r>
            <a:r>
              <a:rPr lang="en-US" sz="4389" dirty="0" err="1">
                <a:solidFill>
                  <a:srgbClr val="FFFFFF"/>
                </a:solidFill>
                <a:latin typeface="Public Sans Medium"/>
              </a:rPr>
              <a:t>Analyse</a:t>
            </a:r>
            <a:endParaRPr lang="en-US" sz="4389" dirty="0">
              <a:solidFill>
                <a:srgbClr val="FFFFFF"/>
              </a:solidFill>
              <a:latin typeface="Public Sans Medium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1536618" y="2895454"/>
            <a:ext cx="4832439" cy="1370660"/>
            <a:chOff x="0" y="0"/>
            <a:chExt cx="2264648" cy="64233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264648" cy="642339"/>
            </a:xfrm>
            <a:custGeom>
              <a:avLst/>
              <a:gdLst/>
              <a:ahLst/>
              <a:cxnLst/>
              <a:rect l="l" t="t" r="r" b="b"/>
              <a:pathLst>
                <a:path w="2264648" h="642339">
                  <a:moveTo>
                    <a:pt x="2140188" y="59690"/>
                  </a:moveTo>
                  <a:cubicBezTo>
                    <a:pt x="2175748" y="59690"/>
                    <a:pt x="2204958" y="88900"/>
                    <a:pt x="2204958" y="124460"/>
                  </a:cubicBezTo>
                  <a:lnTo>
                    <a:pt x="2204958" y="517879"/>
                  </a:lnTo>
                  <a:cubicBezTo>
                    <a:pt x="2204958" y="553439"/>
                    <a:pt x="2175748" y="582649"/>
                    <a:pt x="2140188" y="582649"/>
                  </a:cubicBezTo>
                  <a:lnTo>
                    <a:pt x="124460" y="582649"/>
                  </a:lnTo>
                  <a:cubicBezTo>
                    <a:pt x="88900" y="582649"/>
                    <a:pt x="59690" y="553439"/>
                    <a:pt x="59690" y="517879"/>
                  </a:cubicBezTo>
                  <a:lnTo>
                    <a:pt x="59690" y="124460"/>
                  </a:lnTo>
                  <a:cubicBezTo>
                    <a:pt x="59690" y="88900"/>
                    <a:pt x="88900" y="59690"/>
                    <a:pt x="124460" y="59690"/>
                  </a:cubicBezTo>
                  <a:lnTo>
                    <a:pt x="2140188" y="59690"/>
                  </a:lnTo>
                  <a:moveTo>
                    <a:pt x="2140188" y="0"/>
                  </a:moveTo>
                  <a:lnTo>
                    <a:pt x="124460" y="0"/>
                  </a:lnTo>
                  <a:cubicBezTo>
                    <a:pt x="55880" y="0"/>
                    <a:pt x="0" y="55880"/>
                    <a:pt x="0" y="124460"/>
                  </a:cubicBezTo>
                  <a:lnTo>
                    <a:pt x="0" y="517879"/>
                  </a:lnTo>
                  <a:cubicBezTo>
                    <a:pt x="0" y="586459"/>
                    <a:pt x="55880" y="642339"/>
                    <a:pt x="124460" y="642339"/>
                  </a:cubicBezTo>
                  <a:lnTo>
                    <a:pt x="2140188" y="642339"/>
                  </a:lnTo>
                  <a:cubicBezTo>
                    <a:pt x="2208768" y="642339"/>
                    <a:pt x="2264648" y="586459"/>
                    <a:pt x="2264648" y="517879"/>
                  </a:cubicBezTo>
                  <a:lnTo>
                    <a:pt x="2264648" y="124460"/>
                  </a:lnTo>
                  <a:cubicBezTo>
                    <a:pt x="2264648" y="55880"/>
                    <a:pt x="2208768" y="0"/>
                    <a:pt x="2140188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6756611" y="2895454"/>
            <a:ext cx="4832439" cy="1370660"/>
            <a:chOff x="0" y="0"/>
            <a:chExt cx="2264648" cy="64233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264648" cy="642339"/>
            </a:xfrm>
            <a:custGeom>
              <a:avLst/>
              <a:gdLst/>
              <a:ahLst/>
              <a:cxnLst/>
              <a:rect l="l" t="t" r="r" b="b"/>
              <a:pathLst>
                <a:path w="2264648" h="642339">
                  <a:moveTo>
                    <a:pt x="2140188" y="59690"/>
                  </a:moveTo>
                  <a:cubicBezTo>
                    <a:pt x="2175748" y="59690"/>
                    <a:pt x="2204958" y="88900"/>
                    <a:pt x="2204958" y="124460"/>
                  </a:cubicBezTo>
                  <a:lnTo>
                    <a:pt x="2204958" y="517879"/>
                  </a:lnTo>
                  <a:cubicBezTo>
                    <a:pt x="2204958" y="553439"/>
                    <a:pt x="2175748" y="582649"/>
                    <a:pt x="2140188" y="582649"/>
                  </a:cubicBezTo>
                  <a:lnTo>
                    <a:pt x="124460" y="582649"/>
                  </a:lnTo>
                  <a:cubicBezTo>
                    <a:pt x="88900" y="582649"/>
                    <a:pt x="59690" y="553439"/>
                    <a:pt x="59690" y="517879"/>
                  </a:cubicBezTo>
                  <a:lnTo>
                    <a:pt x="59690" y="124460"/>
                  </a:lnTo>
                  <a:cubicBezTo>
                    <a:pt x="59690" y="88900"/>
                    <a:pt x="88900" y="59690"/>
                    <a:pt x="124460" y="59690"/>
                  </a:cubicBezTo>
                  <a:lnTo>
                    <a:pt x="2140188" y="59690"/>
                  </a:lnTo>
                  <a:moveTo>
                    <a:pt x="2140188" y="0"/>
                  </a:moveTo>
                  <a:lnTo>
                    <a:pt x="124460" y="0"/>
                  </a:lnTo>
                  <a:cubicBezTo>
                    <a:pt x="55880" y="0"/>
                    <a:pt x="0" y="55880"/>
                    <a:pt x="0" y="124460"/>
                  </a:cubicBezTo>
                  <a:lnTo>
                    <a:pt x="0" y="517879"/>
                  </a:lnTo>
                  <a:cubicBezTo>
                    <a:pt x="0" y="586459"/>
                    <a:pt x="55880" y="642339"/>
                    <a:pt x="124460" y="642339"/>
                  </a:cubicBezTo>
                  <a:lnTo>
                    <a:pt x="2140188" y="642339"/>
                  </a:lnTo>
                  <a:cubicBezTo>
                    <a:pt x="2208768" y="642339"/>
                    <a:pt x="2264648" y="586459"/>
                    <a:pt x="2264648" y="517879"/>
                  </a:cubicBezTo>
                  <a:lnTo>
                    <a:pt x="2264648" y="124460"/>
                  </a:lnTo>
                  <a:cubicBezTo>
                    <a:pt x="2264648" y="55880"/>
                    <a:pt x="2208768" y="0"/>
                    <a:pt x="2140188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1904719" y="2895454"/>
            <a:ext cx="4832439" cy="1370660"/>
            <a:chOff x="0" y="0"/>
            <a:chExt cx="2264648" cy="642339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264648" cy="642339"/>
            </a:xfrm>
            <a:custGeom>
              <a:avLst/>
              <a:gdLst/>
              <a:ahLst/>
              <a:cxnLst/>
              <a:rect l="l" t="t" r="r" b="b"/>
              <a:pathLst>
                <a:path w="2264648" h="642339">
                  <a:moveTo>
                    <a:pt x="2140188" y="59690"/>
                  </a:moveTo>
                  <a:cubicBezTo>
                    <a:pt x="2175748" y="59690"/>
                    <a:pt x="2204958" y="88900"/>
                    <a:pt x="2204958" y="124460"/>
                  </a:cubicBezTo>
                  <a:lnTo>
                    <a:pt x="2204958" y="517879"/>
                  </a:lnTo>
                  <a:cubicBezTo>
                    <a:pt x="2204958" y="553439"/>
                    <a:pt x="2175748" y="582649"/>
                    <a:pt x="2140188" y="582649"/>
                  </a:cubicBezTo>
                  <a:lnTo>
                    <a:pt x="124460" y="582649"/>
                  </a:lnTo>
                  <a:cubicBezTo>
                    <a:pt x="88900" y="582649"/>
                    <a:pt x="59690" y="553439"/>
                    <a:pt x="59690" y="517879"/>
                  </a:cubicBezTo>
                  <a:lnTo>
                    <a:pt x="59690" y="124460"/>
                  </a:lnTo>
                  <a:cubicBezTo>
                    <a:pt x="59690" y="88900"/>
                    <a:pt x="88900" y="59690"/>
                    <a:pt x="124460" y="59690"/>
                  </a:cubicBezTo>
                  <a:lnTo>
                    <a:pt x="2140188" y="59690"/>
                  </a:lnTo>
                  <a:moveTo>
                    <a:pt x="2140188" y="0"/>
                  </a:moveTo>
                  <a:lnTo>
                    <a:pt x="124460" y="0"/>
                  </a:lnTo>
                  <a:cubicBezTo>
                    <a:pt x="55880" y="0"/>
                    <a:pt x="0" y="55880"/>
                    <a:pt x="0" y="124460"/>
                  </a:cubicBezTo>
                  <a:lnTo>
                    <a:pt x="0" y="517879"/>
                  </a:lnTo>
                  <a:cubicBezTo>
                    <a:pt x="0" y="586459"/>
                    <a:pt x="55880" y="642339"/>
                    <a:pt x="124460" y="642339"/>
                  </a:cubicBezTo>
                  <a:lnTo>
                    <a:pt x="2140188" y="642339"/>
                  </a:lnTo>
                  <a:cubicBezTo>
                    <a:pt x="2208768" y="642339"/>
                    <a:pt x="2264648" y="586459"/>
                    <a:pt x="2264648" y="517879"/>
                  </a:cubicBezTo>
                  <a:lnTo>
                    <a:pt x="2264648" y="124460"/>
                  </a:lnTo>
                  <a:cubicBezTo>
                    <a:pt x="2264648" y="55880"/>
                    <a:pt x="2208768" y="0"/>
                    <a:pt x="2140188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536618" y="5915737"/>
            <a:ext cx="4832439" cy="1370660"/>
            <a:chOff x="0" y="0"/>
            <a:chExt cx="2264648" cy="642339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264648" cy="642339"/>
            </a:xfrm>
            <a:custGeom>
              <a:avLst/>
              <a:gdLst/>
              <a:ahLst/>
              <a:cxnLst/>
              <a:rect l="l" t="t" r="r" b="b"/>
              <a:pathLst>
                <a:path w="2264648" h="642339">
                  <a:moveTo>
                    <a:pt x="2140188" y="59690"/>
                  </a:moveTo>
                  <a:cubicBezTo>
                    <a:pt x="2175748" y="59690"/>
                    <a:pt x="2204958" y="88900"/>
                    <a:pt x="2204958" y="124460"/>
                  </a:cubicBezTo>
                  <a:lnTo>
                    <a:pt x="2204958" y="517879"/>
                  </a:lnTo>
                  <a:cubicBezTo>
                    <a:pt x="2204958" y="553439"/>
                    <a:pt x="2175748" y="582649"/>
                    <a:pt x="2140188" y="582649"/>
                  </a:cubicBezTo>
                  <a:lnTo>
                    <a:pt x="124460" y="582649"/>
                  </a:lnTo>
                  <a:cubicBezTo>
                    <a:pt x="88900" y="582649"/>
                    <a:pt x="59690" y="553439"/>
                    <a:pt x="59690" y="517879"/>
                  </a:cubicBezTo>
                  <a:lnTo>
                    <a:pt x="59690" y="124460"/>
                  </a:lnTo>
                  <a:cubicBezTo>
                    <a:pt x="59690" y="88900"/>
                    <a:pt x="88900" y="59690"/>
                    <a:pt x="124460" y="59690"/>
                  </a:cubicBezTo>
                  <a:lnTo>
                    <a:pt x="2140188" y="59690"/>
                  </a:lnTo>
                  <a:moveTo>
                    <a:pt x="2140188" y="0"/>
                  </a:moveTo>
                  <a:lnTo>
                    <a:pt x="124460" y="0"/>
                  </a:lnTo>
                  <a:cubicBezTo>
                    <a:pt x="55880" y="0"/>
                    <a:pt x="0" y="55880"/>
                    <a:pt x="0" y="124460"/>
                  </a:cubicBezTo>
                  <a:lnTo>
                    <a:pt x="0" y="517879"/>
                  </a:lnTo>
                  <a:cubicBezTo>
                    <a:pt x="0" y="586459"/>
                    <a:pt x="55880" y="642339"/>
                    <a:pt x="124460" y="642339"/>
                  </a:cubicBezTo>
                  <a:lnTo>
                    <a:pt x="2140188" y="642339"/>
                  </a:lnTo>
                  <a:cubicBezTo>
                    <a:pt x="2208768" y="642339"/>
                    <a:pt x="2264648" y="586459"/>
                    <a:pt x="2264648" y="517879"/>
                  </a:cubicBezTo>
                  <a:lnTo>
                    <a:pt x="2264648" y="124460"/>
                  </a:lnTo>
                  <a:cubicBezTo>
                    <a:pt x="2264648" y="55880"/>
                    <a:pt x="2208768" y="0"/>
                    <a:pt x="2140188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6756611" y="5915737"/>
            <a:ext cx="4832439" cy="1370660"/>
            <a:chOff x="0" y="0"/>
            <a:chExt cx="2264648" cy="642339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264648" cy="642339"/>
            </a:xfrm>
            <a:custGeom>
              <a:avLst/>
              <a:gdLst/>
              <a:ahLst/>
              <a:cxnLst/>
              <a:rect l="l" t="t" r="r" b="b"/>
              <a:pathLst>
                <a:path w="2264648" h="642339">
                  <a:moveTo>
                    <a:pt x="2140188" y="59690"/>
                  </a:moveTo>
                  <a:cubicBezTo>
                    <a:pt x="2175748" y="59690"/>
                    <a:pt x="2204958" y="88900"/>
                    <a:pt x="2204958" y="124460"/>
                  </a:cubicBezTo>
                  <a:lnTo>
                    <a:pt x="2204958" y="517879"/>
                  </a:lnTo>
                  <a:cubicBezTo>
                    <a:pt x="2204958" y="553439"/>
                    <a:pt x="2175748" y="582649"/>
                    <a:pt x="2140188" y="582649"/>
                  </a:cubicBezTo>
                  <a:lnTo>
                    <a:pt x="124460" y="582649"/>
                  </a:lnTo>
                  <a:cubicBezTo>
                    <a:pt x="88900" y="582649"/>
                    <a:pt x="59690" y="553439"/>
                    <a:pt x="59690" y="517879"/>
                  </a:cubicBezTo>
                  <a:lnTo>
                    <a:pt x="59690" y="124460"/>
                  </a:lnTo>
                  <a:cubicBezTo>
                    <a:pt x="59690" y="88900"/>
                    <a:pt x="88900" y="59690"/>
                    <a:pt x="124460" y="59690"/>
                  </a:cubicBezTo>
                  <a:lnTo>
                    <a:pt x="2140188" y="59690"/>
                  </a:lnTo>
                  <a:moveTo>
                    <a:pt x="2140188" y="0"/>
                  </a:moveTo>
                  <a:lnTo>
                    <a:pt x="124460" y="0"/>
                  </a:lnTo>
                  <a:cubicBezTo>
                    <a:pt x="55880" y="0"/>
                    <a:pt x="0" y="55880"/>
                    <a:pt x="0" y="124460"/>
                  </a:cubicBezTo>
                  <a:lnTo>
                    <a:pt x="0" y="517879"/>
                  </a:lnTo>
                  <a:cubicBezTo>
                    <a:pt x="0" y="586459"/>
                    <a:pt x="55880" y="642339"/>
                    <a:pt x="124460" y="642339"/>
                  </a:cubicBezTo>
                  <a:lnTo>
                    <a:pt x="2140188" y="642339"/>
                  </a:lnTo>
                  <a:cubicBezTo>
                    <a:pt x="2208768" y="642339"/>
                    <a:pt x="2264648" y="586459"/>
                    <a:pt x="2264648" y="517879"/>
                  </a:cubicBezTo>
                  <a:lnTo>
                    <a:pt x="2264648" y="124460"/>
                  </a:lnTo>
                  <a:cubicBezTo>
                    <a:pt x="2264648" y="55880"/>
                    <a:pt x="2208768" y="0"/>
                    <a:pt x="2140188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1904719" y="5915737"/>
            <a:ext cx="4832439" cy="1370660"/>
            <a:chOff x="0" y="0"/>
            <a:chExt cx="2264648" cy="64233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264648" cy="642339"/>
            </a:xfrm>
            <a:custGeom>
              <a:avLst/>
              <a:gdLst/>
              <a:ahLst/>
              <a:cxnLst/>
              <a:rect l="l" t="t" r="r" b="b"/>
              <a:pathLst>
                <a:path w="2264648" h="642339">
                  <a:moveTo>
                    <a:pt x="2140188" y="59690"/>
                  </a:moveTo>
                  <a:cubicBezTo>
                    <a:pt x="2175748" y="59690"/>
                    <a:pt x="2204958" y="88900"/>
                    <a:pt x="2204958" y="124460"/>
                  </a:cubicBezTo>
                  <a:lnTo>
                    <a:pt x="2204958" y="517879"/>
                  </a:lnTo>
                  <a:cubicBezTo>
                    <a:pt x="2204958" y="553439"/>
                    <a:pt x="2175748" y="582649"/>
                    <a:pt x="2140188" y="582649"/>
                  </a:cubicBezTo>
                  <a:lnTo>
                    <a:pt x="124460" y="582649"/>
                  </a:lnTo>
                  <a:cubicBezTo>
                    <a:pt x="88900" y="582649"/>
                    <a:pt x="59690" y="553439"/>
                    <a:pt x="59690" y="517879"/>
                  </a:cubicBezTo>
                  <a:lnTo>
                    <a:pt x="59690" y="124460"/>
                  </a:lnTo>
                  <a:cubicBezTo>
                    <a:pt x="59690" y="88900"/>
                    <a:pt x="88900" y="59690"/>
                    <a:pt x="124460" y="59690"/>
                  </a:cubicBezTo>
                  <a:lnTo>
                    <a:pt x="2140188" y="59690"/>
                  </a:lnTo>
                  <a:moveTo>
                    <a:pt x="2140188" y="0"/>
                  </a:moveTo>
                  <a:lnTo>
                    <a:pt x="124460" y="0"/>
                  </a:lnTo>
                  <a:cubicBezTo>
                    <a:pt x="55880" y="0"/>
                    <a:pt x="0" y="55880"/>
                    <a:pt x="0" y="124460"/>
                  </a:cubicBezTo>
                  <a:lnTo>
                    <a:pt x="0" y="517879"/>
                  </a:lnTo>
                  <a:cubicBezTo>
                    <a:pt x="0" y="586459"/>
                    <a:pt x="55880" y="642339"/>
                    <a:pt x="124460" y="642339"/>
                  </a:cubicBezTo>
                  <a:lnTo>
                    <a:pt x="2140188" y="642339"/>
                  </a:lnTo>
                  <a:cubicBezTo>
                    <a:pt x="2208768" y="642339"/>
                    <a:pt x="2264648" y="586459"/>
                    <a:pt x="2264648" y="517879"/>
                  </a:cubicBezTo>
                  <a:lnTo>
                    <a:pt x="2264648" y="124460"/>
                  </a:lnTo>
                  <a:cubicBezTo>
                    <a:pt x="2264648" y="55880"/>
                    <a:pt x="2208768" y="0"/>
                    <a:pt x="2140188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873235" y="3268440"/>
            <a:ext cx="4235577" cy="5158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3"/>
              </a:lnSpc>
            </a:pPr>
            <a:r>
              <a:rPr lang="en-US" sz="3145" dirty="0">
                <a:solidFill>
                  <a:srgbClr val="FFFFFF"/>
                </a:solidFill>
                <a:latin typeface="Public Sans"/>
              </a:rPr>
              <a:t>POLITISCH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809100" y="6333358"/>
            <a:ext cx="4223338" cy="4744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63"/>
              </a:lnSpc>
            </a:pPr>
            <a:r>
              <a:rPr lang="en-US" sz="3145" dirty="0">
                <a:solidFill>
                  <a:srgbClr val="FFFFFF"/>
                </a:solidFill>
                <a:latin typeface="Public Sans"/>
              </a:rPr>
              <a:t>TECHNOLOGISCH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7361969" y="3268288"/>
            <a:ext cx="3621723" cy="5160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9"/>
              </a:lnSpc>
            </a:pPr>
            <a:r>
              <a:rPr lang="en-US" sz="3150" dirty="0">
                <a:solidFill>
                  <a:srgbClr val="FFFFFF"/>
                </a:solidFill>
                <a:latin typeface="Public Sans"/>
              </a:rPr>
              <a:t>ÖKONOMISCH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756343" y="6333039"/>
            <a:ext cx="2832973" cy="4744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67"/>
              </a:lnSpc>
            </a:pPr>
            <a:r>
              <a:rPr lang="en-US" sz="3150" dirty="0">
                <a:solidFill>
                  <a:srgbClr val="FFFFFF"/>
                </a:solidFill>
                <a:latin typeface="Public Sans"/>
              </a:rPr>
              <a:t>RECHTLICH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2418846" y="3288649"/>
            <a:ext cx="3804182" cy="5160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09"/>
              </a:lnSpc>
            </a:pPr>
            <a:r>
              <a:rPr lang="en-US" sz="3150" dirty="0">
                <a:solidFill>
                  <a:srgbClr val="FFFFFF"/>
                </a:solidFill>
                <a:latin typeface="Public Sans"/>
              </a:rPr>
              <a:t>SOZIOKULTURELL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2775214" y="6343047"/>
            <a:ext cx="3091446" cy="5160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09"/>
              </a:lnSpc>
            </a:pPr>
            <a:r>
              <a:rPr lang="en-US" sz="3150" dirty="0">
                <a:solidFill>
                  <a:srgbClr val="FFFFFF"/>
                </a:solidFill>
                <a:latin typeface="Public Sans"/>
              </a:rPr>
              <a:t>ÖKOLOGISCH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873235" y="4486641"/>
            <a:ext cx="4159203" cy="230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2"/>
              </a:lnSpc>
            </a:pPr>
            <a:r>
              <a:rPr lang="en-US" sz="2000" dirty="0">
                <a:solidFill>
                  <a:srgbClr val="FFFFFF"/>
                </a:solidFill>
                <a:latin typeface="Public Sans"/>
              </a:rPr>
              <a:t>-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Erhöhung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der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Biersteuer</a:t>
            </a:r>
            <a:endParaRPr lang="en-US" sz="2000" dirty="0">
              <a:solidFill>
                <a:srgbClr val="FFFFFF"/>
              </a:solidFill>
              <a:latin typeface="Public Sans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7064398" y="4486641"/>
            <a:ext cx="4159203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2"/>
              </a:lnSpc>
            </a:pPr>
            <a:r>
              <a:rPr lang="en-US" sz="2000" dirty="0">
                <a:solidFill>
                  <a:srgbClr val="FFFFFF"/>
                </a:solidFill>
                <a:latin typeface="Public Sans"/>
              </a:rPr>
              <a:t>- Deutsche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trinken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weniger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Bier</a:t>
            </a:r>
          </a:p>
          <a:p>
            <a:pPr algn="ctr">
              <a:lnSpc>
                <a:spcPts val="1842"/>
              </a:lnSpc>
            </a:pPr>
            <a:r>
              <a:rPr lang="en-US" sz="2000" dirty="0">
                <a:solidFill>
                  <a:srgbClr val="FFFFFF"/>
                </a:solidFill>
                <a:latin typeface="Public Sans"/>
              </a:rPr>
              <a:t>-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Hohe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Inflation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2241336" y="4486641"/>
            <a:ext cx="4159203" cy="2308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2"/>
              </a:lnSpc>
            </a:pPr>
            <a:r>
              <a:rPr lang="en-US" sz="2000" dirty="0">
                <a:solidFill>
                  <a:srgbClr val="FFFFFF"/>
                </a:solidFill>
                <a:latin typeface="Public Sans"/>
              </a:rPr>
              <a:t>- Trend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zum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gesunden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Lebensstil</a:t>
            </a:r>
            <a:endParaRPr lang="en-US" sz="2000" dirty="0">
              <a:solidFill>
                <a:srgbClr val="FFFFFF"/>
              </a:solidFill>
              <a:latin typeface="Public Sans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12241336" y="7518766"/>
            <a:ext cx="4159203" cy="1154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2"/>
              </a:lnSpc>
            </a:pPr>
            <a:r>
              <a:rPr lang="en-US" sz="2000" dirty="0">
                <a:solidFill>
                  <a:srgbClr val="FFFFFF"/>
                </a:solidFill>
                <a:latin typeface="Public Sans"/>
              </a:rPr>
              <a:t>-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Schlechte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Hopfenernte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aufgrund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des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Klimawandels</a:t>
            </a:r>
            <a:endParaRPr lang="en-US" sz="2000" dirty="0">
              <a:solidFill>
                <a:srgbClr val="FFFFFF"/>
              </a:solidFill>
              <a:latin typeface="Public Sans"/>
            </a:endParaRPr>
          </a:p>
          <a:p>
            <a:pPr algn="ctr">
              <a:lnSpc>
                <a:spcPts val="1842"/>
              </a:lnSpc>
            </a:pPr>
            <a:r>
              <a:rPr lang="en-US" sz="2000" dirty="0">
                <a:solidFill>
                  <a:srgbClr val="FFFFFF"/>
                </a:solidFill>
                <a:latin typeface="Public Sans"/>
              </a:rPr>
              <a:t>-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Strenge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Umweltauflagen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(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Energieverbrauch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/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Wasserentsorgung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)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7057286" y="7518766"/>
            <a:ext cx="4159203" cy="6924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2"/>
              </a:lnSpc>
            </a:pPr>
            <a:r>
              <a:rPr lang="en-US" sz="2000" dirty="0">
                <a:solidFill>
                  <a:srgbClr val="FFFFFF"/>
                </a:solidFill>
                <a:latin typeface="Public Sans"/>
              </a:rPr>
              <a:t>-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Erhöhung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des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Mindestalters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für Bier</a:t>
            </a:r>
          </a:p>
          <a:p>
            <a:pPr algn="ctr">
              <a:lnSpc>
                <a:spcPts val="1842"/>
              </a:lnSpc>
            </a:pPr>
            <a:r>
              <a:rPr lang="en-US" sz="2000" dirty="0">
                <a:solidFill>
                  <a:srgbClr val="FFFFFF"/>
                </a:solidFill>
                <a:latin typeface="Public Sans"/>
              </a:rPr>
              <a:t>-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Einschränkung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der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Werbefreiheit</a:t>
            </a:r>
            <a:endParaRPr lang="en-US" sz="2000" dirty="0">
              <a:solidFill>
                <a:srgbClr val="FFFFFF"/>
              </a:solidFill>
              <a:latin typeface="Public Sans"/>
            </a:endParaRPr>
          </a:p>
        </p:txBody>
      </p:sp>
      <p:sp>
        <p:nvSpPr>
          <p:cNvPr id="30" name="TextBox 30"/>
          <p:cNvSpPr txBox="1"/>
          <p:nvPr/>
        </p:nvSpPr>
        <p:spPr>
          <a:xfrm>
            <a:off x="1873235" y="7518766"/>
            <a:ext cx="4159203" cy="92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2"/>
              </a:lnSpc>
            </a:pPr>
            <a:r>
              <a:rPr lang="en-US" sz="2000" dirty="0">
                <a:solidFill>
                  <a:srgbClr val="FFFFFF"/>
                </a:solidFill>
                <a:latin typeface="Public Sans"/>
              </a:rPr>
              <a:t>-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Automatisierung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&amp;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Digitalisierung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erhöht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Effizienz</a:t>
            </a:r>
            <a:endParaRPr lang="en-US" sz="2000" dirty="0">
              <a:solidFill>
                <a:srgbClr val="FFFFFF"/>
              </a:solidFill>
              <a:latin typeface="Public Sans"/>
            </a:endParaRPr>
          </a:p>
          <a:p>
            <a:pPr algn="ctr">
              <a:lnSpc>
                <a:spcPts val="1842"/>
              </a:lnSpc>
            </a:pPr>
            <a:r>
              <a:rPr lang="en-US" sz="2000" dirty="0">
                <a:solidFill>
                  <a:srgbClr val="FFFFFF"/>
                </a:solidFill>
                <a:latin typeface="Public Sans"/>
              </a:rPr>
              <a:t>-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Fehlende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Ressourcen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zum</a:t>
            </a:r>
            <a:r>
              <a:rPr lang="en-US" sz="2000" dirty="0">
                <a:solidFill>
                  <a:srgbClr val="FFFFFF"/>
                </a:solidFill>
                <a:latin typeface="Public Sans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Public Sans"/>
              </a:rPr>
              <a:t>Bierabfüllen</a:t>
            </a:r>
            <a:endParaRPr lang="en-US" sz="2000" dirty="0">
              <a:solidFill>
                <a:srgbClr val="FFFFFF"/>
              </a:solidFill>
              <a:latin typeface="Public Sans"/>
            </a:endParaRPr>
          </a:p>
        </p:txBody>
      </p:sp>
      <p:pic>
        <p:nvPicPr>
          <p:cNvPr id="31" name="Picture 30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AFB3E1D2-0876-905D-4253-319859A275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12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01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78476" y="0"/>
            <a:ext cx="1019107" cy="1241728"/>
            <a:chOff x="0" y="0"/>
            <a:chExt cx="2354580" cy="286893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AutoShape 4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5" name="TextBox 5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000000"/>
                </a:solidFill>
                <a:latin typeface="Public Sans Thin"/>
              </a:rPr>
              <a:t>3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>
                <a:solidFill>
                  <a:srgbClr val="FFFFFF"/>
                </a:solidFill>
                <a:latin typeface="Public Sans Medium"/>
              </a:rPr>
              <a:t>SWOT </a:t>
            </a:r>
            <a:r>
              <a:rPr lang="en-US" sz="4389" dirty="0" err="1">
                <a:solidFill>
                  <a:srgbClr val="FFFFFF"/>
                </a:solidFill>
                <a:latin typeface="Public Sans Medium"/>
              </a:rPr>
              <a:t>Analyse</a:t>
            </a:r>
            <a:endParaRPr lang="en-US" sz="4389" dirty="0">
              <a:solidFill>
                <a:srgbClr val="FFFFFF"/>
              </a:solidFill>
              <a:latin typeface="Public Sans Medium"/>
            </a:endParaRPr>
          </a:p>
        </p:txBody>
      </p:sp>
      <p:pic>
        <p:nvPicPr>
          <p:cNvPr id="31" name="Picture 30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AFB3E1D2-0876-905D-4253-319859A275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8E24EC87-9200-D8FA-6449-AFC2819EE4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115420"/>
              </p:ext>
            </p:extLst>
          </p:nvPr>
        </p:nvGraphicFramePr>
        <p:xfrm>
          <a:off x="1056477" y="2528482"/>
          <a:ext cx="16188526" cy="5784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4263">
                  <a:extLst>
                    <a:ext uri="{9D8B030D-6E8A-4147-A177-3AD203B41FA5}">
                      <a16:colId xmlns:a16="http://schemas.microsoft.com/office/drawing/2014/main" val="3145270729"/>
                    </a:ext>
                  </a:extLst>
                </a:gridCol>
                <a:gridCol w="8094263">
                  <a:extLst>
                    <a:ext uri="{9D8B030D-6E8A-4147-A177-3AD203B41FA5}">
                      <a16:colId xmlns:a16="http://schemas.microsoft.com/office/drawing/2014/main" val="220872086"/>
                    </a:ext>
                  </a:extLst>
                </a:gridCol>
              </a:tblGrid>
              <a:tr h="2892496">
                <a:tc>
                  <a:txBody>
                    <a:bodyPr/>
                    <a:lstStyle/>
                    <a:p>
                      <a:r>
                        <a:rPr lang="en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Stärken</a:t>
                      </a:r>
                    </a:p>
                    <a:p>
                      <a:pPr marL="342900" lvl="0" indent="-3429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Relativ hohe Markenbekanntheit &amp; -beliebtheit</a:t>
                      </a:r>
                      <a:endParaRPr lang="en-US" sz="2400" b="0" kern="1200" noProof="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Authentizität (zeigt Normales/Realistisches)</a:t>
                      </a:r>
                      <a:endParaRPr lang="en-US" sz="2400" b="0" kern="1200" noProof="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Individuelle Markenidentität</a:t>
                      </a:r>
                      <a:endParaRPr lang="en-US" sz="2400" b="0" kern="1200" noProof="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Erfolgreiche Marketingkampagnen</a:t>
                      </a:r>
                      <a:endParaRPr lang="en-US" sz="2400" b="0" kern="1200" noProof="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Niedrigpreisstrategie</a:t>
                      </a:r>
                    </a:p>
                    <a:p>
                      <a:pPr marL="342900" lvl="0" indent="-3429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Hohe Markentreue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buNone/>
                      </a:pPr>
                      <a:r>
                        <a:rPr lang="de-DE" sz="2800" b="1" kern="1200" noProof="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Schwächen</a:t>
                      </a:r>
                      <a:endParaRPr lang="en-US" sz="2800" b="1" kern="1200" noProof="0" dirty="0">
                        <a:solidFill>
                          <a:schemeClr val="bg1"/>
                        </a:solidFill>
                        <a:latin typeface="Public Sans Medium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Starke Hamburg-Verbundenheit</a:t>
                      </a:r>
                      <a:endParaRPr lang="en-US" sz="2400" b="0" kern="1200" noProof="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Kleines Produktsortiment</a:t>
                      </a:r>
                      <a:endParaRPr lang="en-US" sz="2400" b="0" kern="1200" noProof="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Kleiner Marktanteil</a:t>
                      </a:r>
                      <a:endParaRPr lang="de-DE" sz="2400" b="0" kern="120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endParaRPr lang="en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3058065"/>
                  </a:ext>
                </a:extLst>
              </a:tr>
              <a:tr h="2892496"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buNone/>
                      </a:pPr>
                      <a:r>
                        <a:rPr lang="de-DE" sz="2800" b="1" kern="1200" noProof="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Chancen</a:t>
                      </a:r>
                      <a:endParaRPr lang="en-US" sz="2800" b="1" kern="1200" noProof="0" dirty="0">
                        <a:solidFill>
                          <a:schemeClr val="bg1"/>
                        </a:solidFill>
                        <a:latin typeface="Public Sans Medium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Veganes Bier</a:t>
                      </a:r>
                      <a:endParaRPr lang="en-US" sz="2400" b="0" kern="1200" noProof="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Erhöhte Nachfrage nach alkoholfreiem Bier &amp; Biermischgetränken</a:t>
                      </a:r>
                      <a:endParaRPr lang="en-US" sz="2400" b="0" kern="1200" noProof="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Erhöhte Inflation -&gt; Preiselastizität sinkt</a:t>
                      </a:r>
                      <a:endParaRPr lang="de-DE" sz="2400" b="0" kern="120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endParaRPr lang="en-DE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buNone/>
                      </a:pPr>
                      <a:r>
                        <a:rPr lang="de-DE" sz="2800" b="1" kern="1200" noProof="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Risiken</a:t>
                      </a:r>
                      <a:endParaRPr lang="en-US" sz="2800" b="1" kern="1200" noProof="0" dirty="0">
                        <a:solidFill>
                          <a:schemeClr val="bg1"/>
                        </a:solidFill>
                        <a:latin typeface="Public Sans Medium"/>
                        <a:ea typeface="+mn-ea"/>
                        <a:cs typeface="+mn-cs"/>
                      </a:endParaRPr>
                    </a:p>
                    <a:p>
                      <a:pPr marL="0" lvl="0" indent="-285750" algn="l" defTabSz="914400" rtl="0" eaLnBrk="1" latinLnBrk="0" hangingPunct="1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Sinkende Nachfrage nach traditionellem Bier</a:t>
                      </a:r>
                      <a:endParaRPr lang="en-US" sz="2400" b="0" kern="1200" noProof="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Entwicklung der Markenlandschaft in den letzten Jahren</a:t>
                      </a:r>
                      <a:endParaRPr lang="en-US" sz="2400" b="0" kern="1200" noProof="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Political </a:t>
                      </a:r>
                      <a:r>
                        <a:rPr lang="de-DE" sz="2400" b="0" kern="1200" noProof="0" dirty="0" err="1">
                          <a:solidFill>
                            <a:srgbClr val="FFFFFF"/>
                          </a:solidFill>
                          <a:latin typeface="Public Sans"/>
                          <a:ea typeface="+mn-ea"/>
                          <a:cs typeface="+mn-cs"/>
                        </a:rPr>
                        <a:t>correctness</a:t>
                      </a:r>
                      <a:endParaRPr lang="de-DE" sz="2400" b="0" kern="120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endParaRPr lang="en-DE" sz="2400" b="0" kern="1200" dirty="0">
                        <a:solidFill>
                          <a:srgbClr val="FFFFFF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350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05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01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78476" y="0"/>
            <a:ext cx="1019107" cy="1241728"/>
            <a:chOff x="0" y="0"/>
            <a:chExt cx="2354580" cy="286893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AutoShape 4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5" name="TextBox 5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000000"/>
                </a:solidFill>
                <a:latin typeface="Public Sans Thin"/>
              </a:rPr>
              <a:t>4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>
                <a:solidFill>
                  <a:srgbClr val="FFFFFF"/>
                </a:solidFill>
                <a:latin typeface="Public Sans Medium"/>
              </a:rPr>
              <a:t>SWOT </a:t>
            </a:r>
            <a:r>
              <a:rPr lang="en-US" sz="4389" dirty="0" err="1">
                <a:solidFill>
                  <a:srgbClr val="FFFFFF"/>
                </a:solidFill>
                <a:latin typeface="Public Sans Medium"/>
              </a:rPr>
              <a:t>Analyse</a:t>
            </a:r>
            <a:endParaRPr lang="en-US" sz="4389" dirty="0">
              <a:solidFill>
                <a:srgbClr val="FFFFFF"/>
              </a:solidFill>
              <a:latin typeface="Public Sans Medium"/>
            </a:endParaRPr>
          </a:p>
        </p:txBody>
      </p:sp>
      <p:pic>
        <p:nvPicPr>
          <p:cNvPr id="31" name="Picture 30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AFB3E1D2-0876-905D-4253-319859A275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8E24EC87-9200-D8FA-6449-AFC2819EE4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874540"/>
              </p:ext>
            </p:extLst>
          </p:nvPr>
        </p:nvGraphicFramePr>
        <p:xfrm>
          <a:off x="1028769" y="2243848"/>
          <a:ext cx="16188525" cy="5947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723">
                  <a:extLst>
                    <a:ext uri="{9D8B030D-6E8A-4147-A177-3AD203B41FA5}">
                      <a16:colId xmlns:a16="http://schemas.microsoft.com/office/drawing/2014/main" val="3145270729"/>
                    </a:ext>
                  </a:extLst>
                </a:gridCol>
                <a:gridCol w="6248397">
                  <a:extLst>
                    <a:ext uri="{9D8B030D-6E8A-4147-A177-3AD203B41FA5}">
                      <a16:colId xmlns:a16="http://schemas.microsoft.com/office/drawing/2014/main" val="220872086"/>
                    </a:ext>
                  </a:extLst>
                </a:gridCol>
                <a:gridCol w="7491405">
                  <a:extLst>
                    <a:ext uri="{9D8B030D-6E8A-4147-A177-3AD203B41FA5}">
                      <a16:colId xmlns:a16="http://schemas.microsoft.com/office/drawing/2014/main" val="1569431373"/>
                    </a:ext>
                  </a:extLst>
                </a:gridCol>
              </a:tblGrid>
              <a:tr h="1167218">
                <a:tc>
                  <a:txBody>
                    <a:bodyPr/>
                    <a:lstStyle/>
                    <a:p>
                      <a:endParaRPr lang="de-DE" sz="2400" b="0" kern="1200" noProof="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Chancen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Risiko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3058065"/>
                  </a:ext>
                </a:extLst>
              </a:tr>
              <a:tr h="2265834">
                <a:tc>
                  <a:txBody>
                    <a:bodyPr/>
                    <a:lstStyle/>
                    <a:p>
                      <a:pPr algn="ctr"/>
                      <a:r>
                        <a:rPr lang="en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Stärken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Ausbau des Niedrigpreissegments</a:t>
                      </a:r>
                      <a:endParaRPr lang="en-US" sz="2400" b="0" kern="1200" noProof="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Weitere Stärkung der Markenidentität (Kultmarke)</a:t>
                      </a: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Markentreue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Die Markenbekanntheit weiter ausbauen </a:t>
                      </a:r>
                      <a:endParaRPr lang="en-US" sz="2400" b="0" kern="1200" noProof="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Wachstumspotenzial auf nationaler Ebene nutzen </a:t>
                      </a:r>
                      <a:endParaRPr lang="de-DE" sz="2400" b="0" kern="120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350344"/>
                  </a:ext>
                </a:extLst>
              </a:tr>
              <a:tr h="2514600">
                <a:tc>
                  <a:txBody>
                    <a:bodyPr/>
                    <a:lstStyle/>
                    <a:p>
                      <a:pPr algn="ctr"/>
                      <a:r>
                        <a:rPr lang="en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Schwächen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Erweiterung des Produktsortiments</a:t>
                      </a:r>
                      <a:endParaRPr lang="en-US" sz="2400" b="0" kern="1200" noProof="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Traditionsgedanke nutzen (Markenloyalität)</a:t>
                      </a:r>
                      <a:endParaRPr lang="de-DE" sz="2400" b="0" kern="120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Dem Gesundheitstrend entgegenwirken (vegan, alkoholfrei, etc.)</a:t>
                      </a:r>
                      <a:endParaRPr lang="en-US" sz="2400" b="0" kern="1200" noProof="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Clr>
                          <a:srgbClr val="000000"/>
                        </a:buClr>
                        <a:buFont typeface="Arial,Sans-Serif"/>
                        <a:buChar char="•"/>
                      </a:pPr>
                      <a:r>
                        <a:rPr lang="de-DE" sz="2400" b="0" kern="1200" noProof="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Individualität der Marke hervorheben </a:t>
                      </a:r>
                      <a:endParaRPr lang="de-DE" sz="2400" b="0" kern="120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793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485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01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78476" y="0"/>
            <a:ext cx="1019107" cy="1241728"/>
            <a:chOff x="0" y="0"/>
            <a:chExt cx="2354580" cy="286893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AutoShape 4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5" name="TextBox 5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000000"/>
                </a:solidFill>
                <a:latin typeface="Public Sans Thin"/>
              </a:rPr>
              <a:t>5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>
                <a:solidFill>
                  <a:srgbClr val="FFFFFF"/>
                </a:solidFill>
                <a:latin typeface="Public Sans Medium"/>
              </a:rPr>
              <a:t>5 Forces</a:t>
            </a:r>
          </a:p>
        </p:txBody>
      </p:sp>
      <p:pic>
        <p:nvPicPr>
          <p:cNvPr id="31" name="Picture 30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AFB3E1D2-0876-905D-4253-319859A275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  <p:graphicFrame>
        <p:nvGraphicFramePr>
          <p:cNvPr id="35" name="Inhaltsplatzhalter 4">
            <a:extLst>
              <a:ext uri="{FF2B5EF4-FFF2-40B4-BE49-F238E27FC236}">
                <a16:creationId xmlns:a16="http://schemas.microsoft.com/office/drawing/2014/main" id="{1754AB57-8E22-6B90-100E-9C82B22147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7382122"/>
              </p:ext>
            </p:extLst>
          </p:nvPr>
        </p:nvGraphicFramePr>
        <p:xfrm>
          <a:off x="1001060" y="2277565"/>
          <a:ext cx="16216237" cy="6009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5256">
                  <a:extLst>
                    <a:ext uri="{9D8B030D-6E8A-4147-A177-3AD203B41FA5}">
                      <a16:colId xmlns:a16="http://schemas.microsoft.com/office/drawing/2014/main" val="1201190792"/>
                    </a:ext>
                  </a:extLst>
                </a:gridCol>
                <a:gridCol w="3216341">
                  <a:extLst>
                    <a:ext uri="{9D8B030D-6E8A-4147-A177-3AD203B41FA5}">
                      <a16:colId xmlns:a16="http://schemas.microsoft.com/office/drawing/2014/main" val="2099419271"/>
                    </a:ext>
                  </a:extLst>
                </a:gridCol>
                <a:gridCol w="3259981">
                  <a:extLst>
                    <a:ext uri="{9D8B030D-6E8A-4147-A177-3AD203B41FA5}">
                      <a16:colId xmlns:a16="http://schemas.microsoft.com/office/drawing/2014/main" val="1034269553"/>
                    </a:ext>
                  </a:extLst>
                </a:gridCol>
                <a:gridCol w="3216445">
                  <a:extLst>
                    <a:ext uri="{9D8B030D-6E8A-4147-A177-3AD203B41FA5}">
                      <a16:colId xmlns:a16="http://schemas.microsoft.com/office/drawing/2014/main" val="154340156"/>
                    </a:ext>
                  </a:extLst>
                </a:gridCol>
                <a:gridCol w="3238214">
                  <a:extLst>
                    <a:ext uri="{9D8B030D-6E8A-4147-A177-3AD203B41FA5}">
                      <a16:colId xmlns:a16="http://schemas.microsoft.com/office/drawing/2014/main" val="268745788"/>
                    </a:ext>
                  </a:extLst>
                </a:gridCol>
              </a:tblGrid>
              <a:tr h="1350491">
                <a:tc>
                  <a:txBody>
                    <a:bodyPr/>
                    <a:lstStyle/>
                    <a:p>
                      <a:pPr algn="ctr"/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Potenzielle neue Konkurrenten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Verhandlungs-macht der Lieferanten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Bedrohung durch Ersatz-produkte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Verhandlungs-macht der Kunden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Wettbewerber in der Branche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217235"/>
                  </a:ext>
                </a:extLst>
              </a:tr>
              <a:tr h="4637794">
                <a:tc>
                  <a:txBody>
                    <a:bodyPr/>
                    <a:lstStyle/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Allgemein gesättigter Markt</a:t>
                      </a: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Mittlere Markteintritts-barrieren im Einzelhandel</a:t>
                      </a: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Geringe Markteintrittsbarriere in Gastronomie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Hohe Anzahl an möglichen Rohstoff-lieferanten </a:t>
                      </a: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Hohes Volumen an Rohstoffen, das bereitgestellt werden kann </a:t>
                      </a: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Leichter Wechsel </a:t>
                      </a: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endParaRPr lang="de-DE" sz="2400" b="0" kern="120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Calibri"/>
                        <a:buChar char="-"/>
                      </a:pPr>
                      <a:r>
                        <a:rPr lang="de-DE" sz="2400" b="0" kern="120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Geringer Innovationsdruck </a:t>
                      </a: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Wachsende Nachfrage nach alkoholfreien Bieren</a:t>
                      </a: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endParaRPr lang="de-DE" sz="2400" b="0" kern="120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endParaRPr lang="de-DE" sz="2400" b="0" kern="120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endParaRPr lang="de-DE" sz="2400" b="0" kern="120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Calibri"/>
                        <a:buChar char="-"/>
                      </a:pPr>
                      <a:r>
                        <a:rPr lang="de-DE" sz="2400" b="0" kern="120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Abfallender Markt, Bierbranche schrumpft </a:t>
                      </a: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Sehr leichter Wechsel zu anderen Anbietern</a:t>
                      </a: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Geringes Abnahmevolumen von B2C Kunden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Calibri"/>
                        <a:buChar char="-"/>
                      </a:pPr>
                      <a:r>
                        <a:rPr lang="de-DE" sz="2400" b="0" kern="120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Hohe Konzentration an Wettbewerbern </a:t>
                      </a: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Extrem große Konkurrenzbrau-</a:t>
                      </a:r>
                      <a:r>
                        <a:rPr lang="de-DE" sz="2400" b="0" kern="1200" dirty="0" err="1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ereien</a:t>
                      </a:r>
                      <a:endParaRPr lang="de-DE" sz="2400" b="0" kern="1200" dirty="0">
                        <a:solidFill>
                          <a:schemeClr val="bg1"/>
                        </a:solidFill>
                        <a:latin typeface="Public Sans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Calibri"/>
                        <a:buChar char="-"/>
                      </a:pPr>
                      <a:r>
                        <a:rPr lang="de-DE" sz="2400" b="0" kern="1200" dirty="0">
                          <a:solidFill>
                            <a:schemeClr val="bg1"/>
                          </a:solidFill>
                          <a:latin typeface="Public Sans"/>
                          <a:ea typeface="+mn-ea"/>
                          <a:cs typeface="+mn-cs"/>
                        </a:rPr>
                        <a:t>Keine Wechselkosten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781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6088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01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78476" y="0"/>
            <a:ext cx="1019107" cy="1241728"/>
            <a:chOff x="0" y="0"/>
            <a:chExt cx="2354580" cy="286893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AutoShape 4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5" name="TextBox 5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rgbClr val="000000"/>
                </a:solidFill>
                <a:latin typeface="Public Sans Thin"/>
              </a:rPr>
              <a:t>6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>
                <a:solidFill>
                  <a:srgbClr val="FFFFFF"/>
                </a:solidFill>
                <a:latin typeface="Public Sans Medium"/>
              </a:rPr>
              <a:t>5 Forces</a:t>
            </a:r>
          </a:p>
        </p:txBody>
      </p:sp>
      <p:pic>
        <p:nvPicPr>
          <p:cNvPr id="31" name="Picture 30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AFB3E1D2-0876-905D-4253-319859A275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7FC914D5-2991-F9A3-767E-3D7078347B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7680250"/>
              </p:ext>
            </p:extLst>
          </p:nvPr>
        </p:nvGraphicFramePr>
        <p:xfrm>
          <a:off x="1043065" y="2277564"/>
          <a:ext cx="16201940" cy="6035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2773">
                  <a:extLst>
                    <a:ext uri="{9D8B030D-6E8A-4147-A177-3AD203B41FA5}">
                      <a16:colId xmlns:a16="http://schemas.microsoft.com/office/drawing/2014/main" val="1088823715"/>
                    </a:ext>
                  </a:extLst>
                </a:gridCol>
                <a:gridCol w="1841130">
                  <a:extLst>
                    <a:ext uri="{9D8B030D-6E8A-4147-A177-3AD203B41FA5}">
                      <a16:colId xmlns:a16="http://schemas.microsoft.com/office/drawing/2014/main" val="106679507"/>
                    </a:ext>
                  </a:extLst>
                </a:gridCol>
                <a:gridCol w="2017626">
                  <a:extLst>
                    <a:ext uri="{9D8B030D-6E8A-4147-A177-3AD203B41FA5}">
                      <a16:colId xmlns:a16="http://schemas.microsoft.com/office/drawing/2014/main" val="2711232394"/>
                    </a:ext>
                  </a:extLst>
                </a:gridCol>
                <a:gridCol w="2004465">
                  <a:extLst>
                    <a:ext uri="{9D8B030D-6E8A-4147-A177-3AD203B41FA5}">
                      <a16:colId xmlns:a16="http://schemas.microsoft.com/office/drawing/2014/main" val="4190547008"/>
                    </a:ext>
                  </a:extLst>
                </a:gridCol>
                <a:gridCol w="1926370">
                  <a:extLst>
                    <a:ext uri="{9D8B030D-6E8A-4147-A177-3AD203B41FA5}">
                      <a16:colId xmlns:a16="http://schemas.microsoft.com/office/drawing/2014/main" val="651680680"/>
                    </a:ext>
                  </a:extLst>
                </a:gridCol>
                <a:gridCol w="1959576">
                  <a:extLst>
                    <a:ext uri="{9D8B030D-6E8A-4147-A177-3AD203B41FA5}">
                      <a16:colId xmlns:a16="http://schemas.microsoft.com/office/drawing/2014/main" val="3156743208"/>
                    </a:ext>
                  </a:extLst>
                </a:gridCol>
              </a:tblGrid>
              <a:tr h="1005985">
                <a:tc>
                  <a:txBody>
                    <a:bodyPr/>
                    <a:lstStyle/>
                    <a:p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Ausprägung:</a:t>
                      </a:r>
                    </a:p>
                    <a:p>
                      <a:pPr lvl="0">
                        <a:buNone/>
                      </a:pPr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1 – sehr gering bis 5 – sehr stark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kern="120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2381742"/>
                  </a:ext>
                </a:extLst>
              </a:tr>
              <a:tr h="100598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800" b="1" kern="1200" noProof="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Potenzielle neue Konkurrenten</a:t>
                      </a:r>
                    </a:p>
                    <a:p>
                      <a:pPr lvl="0">
                        <a:buNone/>
                      </a:pPr>
                      <a:endParaRPr lang="de-DE" sz="2800" b="1" kern="1200" dirty="0">
                        <a:solidFill>
                          <a:schemeClr val="bg1"/>
                        </a:solidFill>
                        <a:latin typeface="Public Sans Medium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2072944"/>
                  </a:ext>
                </a:extLst>
              </a:tr>
              <a:tr h="100598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800" b="1" kern="1200" noProof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Verhandlungsmacht der Lieferanten</a:t>
                      </a:r>
                      <a:endParaRPr lang="de-DE" sz="2800" b="1" kern="1200">
                        <a:solidFill>
                          <a:schemeClr val="bg1"/>
                        </a:solidFill>
                        <a:latin typeface="Public Sans Medium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708736"/>
                  </a:ext>
                </a:extLst>
              </a:tr>
              <a:tr h="100598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800" b="1" kern="1200" noProof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Gefahr durch Ersatzprodukte</a:t>
                      </a:r>
                    </a:p>
                    <a:p>
                      <a:pPr lvl="0">
                        <a:buNone/>
                      </a:pPr>
                      <a:endParaRPr lang="de-DE" sz="2800" b="1" kern="1200">
                        <a:solidFill>
                          <a:schemeClr val="bg1"/>
                        </a:solidFill>
                        <a:latin typeface="Public Sans Medium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5457789"/>
                  </a:ext>
                </a:extLst>
              </a:tr>
              <a:tr h="100598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DE" sz="2800" b="1" kern="1200" noProof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Verhandlungsmacht der Kunden</a:t>
                      </a:r>
                      <a:endParaRPr lang="de-DE" sz="2800" b="1" kern="1200">
                        <a:solidFill>
                          <a:schemeClr val="bg1"/>
                        </a:solidFill>
                        <a:latin typeface="Public Sans Medium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861948"/>
                  </a:ext>
                </a:extLst>
              </a:tr>
              <a:tr h="100598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2800" b="1" kern="1200" noProof="0" dirty="0">
                          <a:solidFill>
                            <a:schemeClr val="bg1"/>
                          </a:solidFill>
                          <a:latin typeface="Public Sans Medium"/>
                          <a:ea typeface="+mn-ea"/>
                          <a:cs typeface="+mn-cs"/>
                        </a:rPr>
                        <a:t>Wettbewerber in der Branche</a:t>
                      </a:r>
                    </a:p>
                    <a:p>
                      <a:pPr lvl="0">
                        <a:buNone/>
                      </a:pPr>
                      <a:endParaRPr lang="de-DE" sz="2800" b="1" kern="1200" dirty="0">
                        <a:solidFill>
                          <a:schemeClr val="bg1"/>
                        </a:solidFill>
                        <a:latin typeface="Public Sans Medium"/>
                        <a:ea typeface="+mn-ea"/>
                        <a:cs typeface="+mn-cs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de-DE" b="1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de-DE" b="1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7912507"/>
                  </a:ext>
                </a:extLst>
              </a:tr>
            </a:tbl>
          </a:graphicData>
        </a:graphic>
      </p:graphicFrame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A310246A-E7F1-EBA8-D011-F6C9CC4E38D7}"/>
              </a:ext>
            </a:extLst>
          </p:cNvPr>
          <p:cNvSpPr/>
          <p:nvPr/>
        </p:nvSpPr>
        <p:spPr>
          <a:xfrm>
            <a:off x="10210800" y="3619500"/>
            <a:ext cx="281354" cy="25790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: abgerundete Ecken 7">
            <a:extLst>
              <a:ext uri="{FF2B5EF4-FFF2-40B4-BE49-F238E27FC236}">
                <a16:creationId xmlns:a16="http://schemas.microsoft.com/office/drawing/2014/main" id="{7AA36EC1-9678-3A31-84E0-E9324F15F9B2}"/>
              </a:ext>
            </a:extLst>
          </p:cNvPr>
          <p:cNvSpPr/>
          <p:nvPr/>
        </p:nvSpPr>
        <p:spPr>
          <a:xfrm>
            <a:off x="10199077" y="4610100"/>
            <a:ext cx="281354" cy="25790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: abgerundete Ecken 7">
            <a:extLst>
              <a:ext uri="{FF2B5EF4-FFF2-40B4-BE49-F238E27FC236}">
                <a16:creationId xmlns:a16="http://schemas.microsoft.com/office/drawing/2014/main" id="{88DD8FCD-6B60-9A96-92A1-9E58A59C08DB}"/>
              </a:ext>
            </a:extLst>
          </p:cNvPr>
          <p:cNvSpPr/>
          <p:nvPr/>
        </p:nvSpPr>
        <p:spPr>
          <a:xfrm>
            <a:off x="10154849" y="5600700"/>
            <a:ext cx="281354" cy="25790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: abgerundete Ecken 7">
            <a:extLst>
              <a:ext uri="{FF2B5EF4-FFF2-40B4-BE49-F238E27FC236}">
                <a16:creationId xmlns:a16="http://schemas.microsoft.com/office/drawing/2014/main" id="{033AEDA4-8513-5AA7-37E0-DBDC10E340C5}"/>
              </a:ext>
            </a:extLst>
          </p:cNvPr>
          <p:cNvSpPr/>
          <p:nvPr/>
        </p:nvSpPr>
        <p:spPr>
          <a:xfrm>
            <a:off x="14173200" y="6667500"/>
            <a:ext cx="281354" cy="25790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: abgerundete Ecken 7">
            <a:extLst>
              <a:ext uri="{FF2B5EF4-FFF2-40B4-BE49-F238E27FC236}">
                <a16:creationId xmlns:a16="http://schemas.microsoft.com/office/drawing/2014/main" id="{6A356B9E-DD40-7D4B-8C34-177ED2587ABE}"/>
              </a:ext>
            </a:extLst>
          </p:cNvPr>
          <p:cNvSpPr/>
          <p:nvPr/>
        </p:nvSpPr>
        <p:spPr>
          <a:xfrm>
            <a:off x="14161477" y="7745310"/>
            <a:ext cx="281354" cy="25790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1228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>
            <a:extLst>
              <a:ext uri="{FF2B5EF4-FFF2-40B4-BE49-F238E27FC236}">
                <a16:creationId xmlns:a16="http://schemas.microsoft.com/office/drawing/2014/main" id="{C3B13F32-78A7-C4ED-B9A2-36C52A9D1943}"/>
              </a:ext>
            </a:extLst>
          </p:cNvPr>
          <p:cNvGrpSpPr/>
          <p:nvPr/>
        </p:nvGrpSpPr>
        <p:grpSpPr>
          <a:xfrm>
            <a:off x="16761412" y="-21033"/>
            <a:ext cx="1019107" cy="1241728"/>
            <a:chOff x="0" y="0"/>
            <a:chExt cx="2354580" cy="2868930"/>
          </a:xfrm>
        </p:grpSpPr>
        <p:sp>
          <p:nvSpPr>
            <p:cNvPr id="31" name="Freeform 3">
              <a:extLst>
                <a:ext uri="{FF2B5EF4-FFF2-40B4-BE49-F238E27FC236}">
                  <a16:creationId xmlns:a16="http://schemas.microsoft.com/office/drawing/2014/main" id="{7DD441D7-9868-3B54-4A4A-66BD137E3F4C}"/>
                </a:ext>
              </a:extLst>
            </p:cNvPr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C20534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chemeClr val="bg1"/>
                </a:solidFill>
                <a:latin typeface="Public Sans Thin"/>
              </a:rPr>
              <a:t>7</a:t>
            </a:r>
          </a:p>
        </p:txBody>
      </p:sp>
      <p:sp>
        <p:nvSpPr>
          <p:cNvPr id="5" name="AutoShape 5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C3013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6" name="TextBox 6"/>
          <p:cNvSpPr txBox="1"/>
          <p:nvPr/>
        </p:nvSpPr>
        <p:spPr>
          <a:xfrm>
            <a:off x="1043065" y="937936"/>
            <a:ext cx="8380640" cy="716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 err="1">
                <a:solidFill>
                  <a:srgbClr val="C30131"/>
                </a:solidFill>
                <a:latin typeface="Public Sans Medium"/>
              </a:rPr>
              <a:t>Produktlebenszyklus</a:t>
            </a:r>
            <a:r>
              <a:rPr lang="en-US" sz="4389" dirty="0">
                <a:solidFill>
                  <a:srgbClr val="C30131"/>
                </a:solidFill>
                <a:latin typeface="Public Sans Medium"/>
              </a:rPr>
              <a:t> - Bier</a:t>
            </a:r>
          </a:p>
        </p:txBody>
      </p:sp>
      <p:pic>
        <p:nvPicPr>
          <p:cNvPr id="48" name="Picture 47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97B1BB87-21A6-9961-B90B-2671DAB5B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FBC63723-F172-9C38-1795-AE6989FE33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8814641"/>
              </p:ext>
            </p:extLst>
          </p:nvPr>
        </p:nvGraphicFramePr>
        <p:xfrm>
          <a:off x="1043065" y="2654547"/>
          <a:ext cx="16201939" cy="5658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0" name="Group 49">
            <a:extLst>
              <a:ext uri="{FF2B5EF4-FFF2-40B4-BE49-F238E27FC236}">
                <a16:creationId xmlns:a16="http://schemas.microsoft.com/office/drawing/2014/main" id="{B83377ED-873D-D831-8AFC-951E6E9EE1C7}"/>
              </a:ext>
            </a:extLst>
          </p:cNvPr>
          <p:cNvGrpSpPr/>
          <p:nvPr/>
        </p:nvGrpSpPr>
        <p:grpSpPr>
          <a:xfrm>
            <a:off x="1676400" y="2238643"/>
            <a:ext cx="15085012" cy="5809713"/>
            <a:chOff x="1466850" y="1624916"/>
            <a:chExt cx="9491662" cy="4271895"/>
          </a:xfrm>
        </p:grpSpPr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B168329B-1E6B-6F50-8964-BBC121EFDBF1}"/>
                </a:ext>
              </a:extLst>
            </p:cNvPr>
            <p:cNvSpPr/>
            <p:nvPr/>
          </p:nvSpPr>
          <p:spPr>
            <a:xfrm>
              <a:off x="1466850" y="2571750"/>
              <a:ext cx="9491662" cy="3325061"/>
            </a:xfrm>
            <a:custGeom>
              <a:avLst/>
              <a:gdLst>
                <a:gd name="connsiteX0" fmla="*/ 0 w 7643812"/>
                <a:gd name="connsiteY0" fmla="*/ 3683691 h 3683691"/>
                <a:gd name="connsiteX1" fmla="*/ 1757362 w 7643812"/>
                <a:gd name="connsiteY1" fmla="*/ 111816 h 3683691"/>
                <a:gd name="connsiteX2" fmla="*/ 7643812 w 7643812"/>
                <a:gd name="connsiteY2" fmla="*/ 897628 h 3683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43812" h="3683691">
                  <a:moveTo>
                    <a:pt x="0" y="3683691"/>
                  </a:moveTo>
                  <a:cubicBezTo>
                    <a:pt x="241696" y="2129925"/>
                    <a:pt x="483393" y="576160"/>
                    <a:pt x="1757362" y="111816"/>
                  </a:cubicBezTo>
                  <a:cubicBezTo>
                    <a:pt x="3031331" y="-352528"/>
                    <a:pt x="6665118" y="771422"/>
                    <a:pt x="7643812" y="897628"/>
                  </a:cubicBezTo>
                </a:path>
              </a:pathLst>
            </a:custGeom>
            <a:noFill/>
            <a:ln>
              <a:solidFill>
                <a:srgbClr val="C3013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8DC70F6-202A-5EDD-58C4-92B3F96E852A}"/>
                </a:ext>
              </a:extLst>
            </p:cNvPr>
            <p:cNvCxnSpPr>
              <a:cxnSpLocks/>
            </p:cNvCxnSpPr>
            <p:nvPr/>
          </p:nvCxnSpPr>
          <p:spPr>
            <a:xfrm>
              <a:off x="2100264" y="1632916"/>
              <a:ext cx="0" cy="4263895"/>
            </a:xfrm>
            <a:prstGeom prst="line">
              <a:avLst/>
            </a:prstGeom>
            <a:ln w="25400">
              <a:solidFill>
                <a:srgbClr val="C301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0911130-55A2-368E-892B-C599BB03144C}"/>
                </a:ext>
              </a:extLst>
            </p:cNvPr>
            <p:cNvCxnSpPr>
              <a:cxnSpLocks/>
            </p:cNvCxnSpPr>
            <p:nvPr/>
          </p:nvCxnSpPr>
          <p:spPr>
            <a:xfrm>
              <a:off x="10958512" y="1624916"/>
              <a:ext cx="0" cy="4263895"/>
            </a:xfrm>
            <a:prstGeom prst="line">
              <a:avLst/>
            </a:prstGeom>
            <a:ln w="25400">
              <a:solidFill>
                <a:srgbClr val="C301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61EB660-D5E9-B8BD-CAB4-183CB3340A99}"/>
                </a:ext>
              </a:extLst>
            </p:cNvPr>
            <p:cNvSpPr txBox="1"/>
            <p:nvPr/>
          </p:nvSpPr>
          <p:spPr>
            <a:xfrm>
              <a:off x="4535388" y="2047313"/>
              <a:ext cx="4214813" cy="520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4000" dirty="0">
                  <a:solidFill>
                    <a:srgbClr val="C30131"/>
                  </a:solidFill>
                  <a:latin typeface="Public Sans Medium"/>
                </a:rPr>
                <a:t>SÄTTIGUNGSPHASE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">
            <a:extLst>
              <a:ext uri="{FF2B5EF4-FFF2-40B4-BE49-F238E27FC236}">
                <a16:creationId xmlns:a16="http://schemas.microsoft.com/office/drawing/2014/main" id="{C3B13F32-78A7-C4ED-B9A2-36C52A9D1943}"/>
              </a:ext>
            </a:extLst>
          </p:cNvPr>
          <p:cNvGrpSpPr/>
          <p:nvPr/>
        </p:nvGrpSpPr>
        <p:grpSpPr>
          <a:xfrm>
            <a:off x="16761412" y="-21033"/>
            <a:ext cx="1019107" cy="1241728"/>
            <a:chOff x="0" y="0"/>
            <a:chExt cx="2354580" cy="2868930"/>
          </a:xfrm>
        </p:grpSpPr>
        <p:sp>
          <p:nvSpPr>
            <p:cNvPr id="31" name="Freeform 3">
              <a:extLst>
                <a:ext uri="{FF2B5EF4-FFF2-40B4-BE49-F238E27FC236}">
                  <a16:creationId xmlns:a16="http://schemas.microsoft.com/office/drawing/2014/main" id="{7DD441D7-9868-3B54-4A4A-66BD137E3F4C}"/>
                </a:ext>
              </a:extLst>
            </p:cNvPr>
            <p:cNvSpPr/>
            <p:nvPr/>
          </p:nvSpPr>
          <p:spPr>
            <a:xfrm>
              <a:off x="0" y="0"/>
              <a:ext cx="2353310" cy="2868930"/>
            </a:xfrm>
            <a:custGeom>
              <a:avLst/>
              <a:gdLst/>
              <a:ahLst/>
              <a:cxnLst/>
              <a:rect l="l" t="t" r="r" b="b"/>
              <a:pathLst>
                <a:path w="2353310" h="2868930">
                  <a:moveTo>
                    <a:pt x="784860" y="2801620"/>
                  </a:moveTo>
                  <a:cubicBezTo>
                    <a:pt x="905510" y="2842260"/>
                    <a:pt x="1042670" y="2868930"/>
                    <a:pt x="1177290" y="2868930"/>
                  </a:cubicBezTo>
                  <a:cubicBezTo>
                    <a:pt x="1311910" y="2868930"/>
                    <a:pt x="1441450" y="2846070"/>
                    <a:pt x="1560830" y="2805430"/>
                  </a:cubicBezTo>
                  <a:cubicBezTo>
                    <a:pt x="1563370" y="2804160"/>
                    <a:pt x="1565910" y="2804160"/>
                    <a:pt x="1568450" y="2802890"/>
                  </a:cubicBezTo>
                  <a:cubicBezTo>
                    <a:pt x="2016760" y="2640330"/>
                    <a:pt x="2346960" y="2211070"/>
                    <a:pt x="2353310" y="1709420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1708150"/>
                  </a:lnTo>
                  <a:cubicBezTo>
                    <a:pt x="6350" y="2213610"/>
                    <a:pt x="331470" y="2642870"/>
                    <a:pt x="784860" y="2801620"/>
                  </a:cubicBezTo>
                  <a:close/>
                </a:path>
              </a:pathLst>
            </a:custGeom>
            <a:solidFill>
              <a:srgbClr val="C20534"/>
            </a:solidFill>
          </p:spPr>
          <p:txBody>
            <a:bodyPr/>
            <a:lstStyle/>
            <a:p>
              <a:endParaRPr lang="en-DE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16950046" y="150326"/>
            <a:ext cx="618508" cy="785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20"/>
              </a:lnSpc>
            </a:pPr>
            <a:r>
              <a:rPr lang="en-US" sz="4800" dirty="0">
                <a:solidFill>
                  <a:schemeClr val="bg1"/>
                </a:solidFill>
                <a:latin typeface="Public Sans Thin"/>
              </a:rPr>
              <a:t>8</a:t>
            </a:r>
          </a:p>
        </p:txBody>
      </p:sp>
      <p:sp>
        <p:nvSpPr>
          <p:cNvPr id="5" name="AutoShape 5"/>
          <p:cNvSpPr/>
          <p:nvPr/>
        </p:nvSpPr>
        <p:spPr>
          <a:xfrm rot="5048">
            <a:off x="1028761" y="1877233"/>
            <a:ext cx="16216252" cy="0"/>
          </a:xfrm>
          <a:prstGeom prst="line">
            <a:avLst/>
          </a:prstGeom>
          <a:ln w="95250" cap="rnd">
            <a:solidFill>
              <a:srgbClr val="C3013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6" name="TextBox 6"/>
          <p:cNvSpPr txBox="1"/>
          <p:nvPr/>
        </p:nvSpPr>
        <p:spPr>
          <a:xfrm>
            <a:off x="1043064" y="937936"/>
            <a:ext cx="12215735" cy="716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145"/>
              </a:lnSpc>
            </a:pPr>
            <a:r>
              <a:rPr lang="en-US" sz="4389" dirty="0" err="1">
                <a:solidFill>
                  <a:srgbClr val="C30131"/>
                </a:solidFill>
                <a:latin typeface="Public Sans Medium"/>
              </a:rPr>
              <a:t>Produktlebenszyklus</a:t>
            </a:r>
            <a:r>
              <a:rPr lang="en-US" sz="4389" dirty="0">
                <a:solidFill>
                  <a:srgbClr val="C30131"/>
                </a:solidFill>
                <a:latin typeface="Public Sans Medium"/>
              </a:rPr>
              <a:t> – </a:t>
            </a:r>
            <a:r>
              <a:rPr lang="en-US" sz="4389" dirty="0" err="1">
                <a:solidFill>
                  <a:srgbClr val="C30131"/>
                </a:solidFill>
                <a:latin typeface="Public Sans Medium"/>
              </a:rPr>
              <a:t>Alkoholfreies</a:t>
            </a:r>
            <a:r>
              <a:rPr lang="en-US" sz="4389" dirty="0">
                <a:solidFill>
                  <a:srgbClr val="C30131"/>
                </a:solidFill>
                <a:latin typeface="Public Sans Medium"/>
              </a:rPr>
              <a:t> Bier</a:t>
            </a:r>
          </a:p>
        </p:txBody>
      </p:sp>
      <p:pic>
        <p:nvPicPr>
          <p:cNvPr id="48" name="Picture 47" descr="A red and black logo with a heart and an anchor&#10;&#10;Description automatically generated">
            <a:extLst>
              <a:ext uri="{FF2B5EF4-FFF2-40B4-BE49-F238E27FC236}">
                <a16:creationId xmlns:a16="http://schemas.microsoft.com/office/drawing/2014/main" id="{97B1BB87-21A6-9961-B90B-2671DAB5B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357" y="8548647"/>
            <a:ext cx="1966724" cy="1317705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31178DE-53F1-9C3C-3455-D3536E021E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0853432"/>
              </p:ext>
            </p:extLst>
          </p:nvPr>
        </p:nvGraphicFramePr>
        <p:xfrm>
          <a:off x="1028769" y="2456374"/>
          <a:ext cx="16399322" cy="580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6A50B25D-138D-37AD-F746-DB0ADF3B7527}"/>
              </a:ext>
            </a:extLst>
          </p:cNvPr>
          <p:cNvGrpSpPr/>
          <p:nvPr/>
        </p:nvGrpSpPr>
        <p:grpSpPr>
          <a:xfrm>
            <a:off x="1295400" y="2298598"/>
            <a:ext cx="15011009" cy="5488787"/>
            <a:chOff x="1233487" y="1624916"/>
            <a:chExt cx="9725025" cy="427189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84CF1FF-792A-54F2-339A-B3CD03C1F385}"/>
                </a:ext>
              </a:extLst>
            </p:cNvPr>
            <p:cNvCxnSpPr>
              <a:cxnSpLocks/>
            </p:cNvCxnSpPr>
            <p:nvPr/>
          </p:nvCxnSpPr>
          <p:spPr>
            <a:xfrm>
              <a:off x="2100264" y="1632916"/>
              <a:ext cx="0" cy="4263895"/>
            </a:xfrm>
            <a:prstGeom prst="line">
              <a:avLst/>
            </a:prstGeom>
            <a:ln w="25400">
              <a:solidFill>
                <a:srgbClr val="C301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81D04EA-3028-E397-E0DF-903C595C3711}"/>
                </a:ext>
              </a:extLst>
            </p:cNvPr>
            <p:cNvCxnSpPr>
              <a:cxnSpLocks/>
            </p:cNvCxnSpPr>
            <p:nvPr/>
          </p:nvCxnSpPr>
          <p:spPr>
            <a:xfrm>
              <a:off x="10958512" y="1624916"/>
              <a:ext cx="0" cy="4263895"/>
            </a:xfrm>
            <a:prstGeom prst="line">
              <a:avLst/>
            </a:prstGeom>
            <a:ln w="25400">
              <a:solidFill>
                <a:srgbClr val="C301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F68141F-6AA1-5E38-A16B-BD110A06EE68}"/>
                </a:ext>
              </a:extLst>
            </p:cNvPr>
            <p:cNvSpPr txBox="1"/>
            <p:nvPr/>
          </p:nvSpPr>
          <p:spPr>
            <a:xfrm>
              <a:off x="4502958" y="1793123"/>
              <a:ext cx="4214813" cy="550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4000" dirty="0">
                  <a:solidFill>
                    <a:srgbClr val="C30131"/>
                  </a:solidFill>
                  <a:latin typeface="Public Sans Medium"/>
                </a:rPr>
                <a:t>WACHSTUMSPHASE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19D049B-779E-6014-088F-311D4753C7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33487" y="2095107"/>
              <a:ext cx="9725025" cy="1805381"/>
            </a:xfrm>
            <a:prstGeom prst="line">
              <a:avLst/>
            </a:prstGeom>
            <a:ln w="25400">
              <a:solidFill>
                <a:srgbClr val="C301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8187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40E6B20FAC734DA7DC19F767E4DD6C" ma:contentTypeVersion="3" ma:contentTypeDescription="Create a new document." ma:contentTypeScope="" ma:versionID="ed254af787836f6c89ef1117e91af9ec">
  <xsd:schema xmlns:xsd="http://www.w3.org/2001/XMLSchema" xmlns:xs="http://www.w3.org/2001/XMLSchema" xmlns:p="http://schemas.microsoft.com/office/2006/metadata/properties" xmlns:ns2="f9924d4f-ee3d-4f5e-9008-640fb6d43fc5" targetNamespace="http://schemas.microsoft.com/office/2006/metadata/properties" ma:root="true" ma:fieldsID="3a82d9c5e2d352dc7b0db30d3af3e217" ns2:_="">
    <xsd:import namespace="f9924d4f-ee3d-4f5e-9008-640fb6d43f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924d4f-ee3d-4f5e-9008-640fb6d43f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724E71-D2F8-48DC-8404-A3D8BFFA3B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69E8E6-CA36-4302-961E-DCF0028C110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822CA19-B036-44C5-A279-9C6EF2DD64F2}"/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1030</Words>
  <Application>Microsoft Office PowerPoint</Application>
  <PresentationFormat>Benutzerdefiniert</PresentationFormat>
  <Paragraphs>184</Paragraphs>
  <Slides>15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Fynn Schröder</cp:lastModifiedBy>
  <cp:revision>38</cp:revision>
  <dcterms:created xsi:type="dcterms:W3CDTF">2006-08-16T00:00:00Z</dcterms:created>
  <dcterms:modified xsi:type="dcterms:W3CDTF">2023-10-24T19:09:10Z</dcterms:modified>
  <dc:identifier>DAFyLRPRtzI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0x0101002640E6B20FAC734DA7DC19F767E4DD6C</vt:lpwstr>
  </property>
</Properties>
</file>